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480" r:id="rId2"/>
    <p:sldId id="257" r:id="rId3"/>
    <p:sldId id="404" r:id="rId4"/>
    <p:sldId id="387" r:id="rId5"/>
    <p:sldId id="380" r:id="rId6"/>
    <p:sldId id="379" r:id="rId7"/>
    <p:sldId id="291" r:id="rId8"/>
    <p:sldId id="381" r:id="rId9"/>
    <p:sldId id="292" r:id="rId10"/>
    <p:sldId id="293" r:id="rId11"/>
    <p:sldId id="294" r:id="rId12"/>
    <p:sldId id="295" r:id="rId13"/>
    <p:sldId id="483" r:id="rId14"/>
    <p:sldId id="484" r:id="rId15"/>
    <p:sldId id="395" r:id="rId16"/>
    <p:sldId id="396" r:id="rId17"/>
    <p:sldId id="398" r:id="rId18"/>
    <p:sldId id="400" r:id="rId19"/>
    <p:sldId id="287" r:id="rId20"/>
    <p:sldId id="389" r:id="rId21"/>
    <p:sldId id="280" r:id="rId22"/>
    <p:sldId id="348" r:id="rId23"/>
    <p:sldId id="390" r:id="rId24"/>
    <p:sldId id="349" r:id="rId25"/>
    <p:sldId id="282" r:id="rId26"/>
    <p:sldId id="283" r:id="rId27"/>
    <p:sldId id="284" r:id="rId28"/>
    <p:sldId id="350" r:id="rId29"/>
    <p:sldId id="286" r:id="rId30"/>
    <p:sldId id="413" r:id="rId31"/>
    <p:sldId id="265" r:id="rId32"/>
    <p:sldId id="266" r:id="rId33"/>
    <p:sldId id="267" r:id="rId34"/>
    <p:sldId id="268" r:id="rId35"/>
    <p:sldId id="269" r:id="rId36"/>
    <p:sldId id="270" r:id="rId37"/>
    <p:sldId id="391" r:id="rId38"/>
    <p:sldId id="392" r:id="rId39"/>
    <p:sldId id="272" r:id="rId40"/>
    <p:sldId id="271" r:id="rId41"/>
    <p:sldId id="274" r:id="rId42"/>
    <p:sldId id="275" r:id="rId43"/>
    <p:sldId id="276" r:id="rId44"/>
    <p:sldId id="393" r:id="rId45"/>
    <p:sldId id="394" r:id="rId46"/>
    <p:sldId id="278" r:id="rId47"/>
    <p:sldId id="478" r:id="rId48"/>
    <p:sldId id="479" r:id="rId49"/>
    <p:sldId id="279" r:id="rId50"/>
    <p:sldId id="482" r:id="rId51"/>
    <p:sldId id="290" r:id="rId52"/>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193"/>
    <a:srgbClr val="FFFFFF"/>
    <a:srgbClr val="F9AF45"/>
    <a:srgbClr val="32A3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CD87FB-EB9C-47D4-9AC9-275821327056}" v="5" dt="2025-08-05T18:58:53.0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902" y="43"/>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o Motta" userId="0a35a9a6e275bbb2" providerId="LiveId" clId="{1ACD87FB-EB9C-47D4-9AC9-275821327056}"/>
    <pc:docChg chg="custSel addSld delSld modSld">
      <pc:chgData name="Leonardo Motta" userId="0a35a9a6e275bbb2" providerId="LiveId" clId="{1ACD87FB-EB9C-47D4-9AC9-275821327056}" dt="2025-08-05T18:59:47.334" v="93" actId="1076"/>
      <pc:docMkLst>
        <pc:docMk/>
      </pc:docMkLst>
      <pc:sldChg chg="del">
        <pc:chgData name="Leonardo Motta" userId="0a35a9a6e275bbb2" providerId="LiveId" clId="{1ACD87FB-EB9C-47D4-9AC9-275821327056}" dt="2025-08-05T18:54:42.478" v="0" actId="47"/>
        <pc:sldMkLst>
          <pc:docMk/>
          <pc:sldMk cId="475737469" sldId="258"/>
        </pc:sldMkLst>
      </pc:sldChg>
      <pc:sldChg chg="del">
        <pc:chgData name="Leonardo Motta" userId="0a35a9a6e275bbb2" providerId="LiveId" clId="{1ACD87FB-EB9C-47D4-9AC9-275821327056}" dt="2025-08-05T18:54:42.478" v="0" actId="47"/>
        <pc:sldMkLst>
          <pc:docMk/>
          <pc:sldMk cId="3096077341" sldId="262"/>
        </pc:sldMkLst>
      </pc:sldChg>
      <pc:sldChg chg="del">
        <pc:chgData name="Leonardo Motta" userId="0a35a9a6e275bbb2" providerId="LiveId" clId="{1ACD87FB-EB9C-47D4-9AC9-275821327056}" dt="2025-08-05T18:54:42.478" v="0" actId="47"/>
        <pc:sldMkLst>
          <pc:docMk/>
          <pc:sldMk cId="3906645434" sldId="263"/>
        </pc:sldMkLst>
      </pc:sldChg>
      <pc:sldChg chg="del">
        <pc:chgData name="Leonardo Motta" userId="0a35a9a6e275bbb2" providerId="LiveId" clId="{1ACD87FB-EB9C-47D4-9AC9-275821327056}" dt="2025-08-05T18:54:42.478" v="0" actId="47"/>
        <pc:sldMkLst>
          <pc:docMk/>
          <pc:sldMk cId="1876866675" sldId="285"/>
        </pc:sldMkLst>
      </pc:sldChg>
      <pc:sldChg chg="addSp delSp modSp mod">
        <pc:chgData name="Leonardo Motta" userId="0a35a9a6e275bbb2" providerId="LiveId" clId="{1ACD87FB-EB9C-47D4-9AC9-275821327056}" dt="2025-08-05T18:59:09.899" v="87" actId="1076"/>
        <pc:sldMkLst>
          <pc:docMk/>
          <pc:sldMk cId="2398342675" sldId="295"/>
        </pc:sldMkLst>
        <pc:spChg chg="del">
          <ac:chgData name="Leonardo Motta" userId="0a35a9a6e275bbb2" providerId="LiveId" clId="{1ACD87FB-EB9C-47D4-9AC9-275821327056}" dt="2025-08-05T18:56:36.444" v="53" actId="478"/>
          <ac:spMkLst>
            <pc:docMk/>
            <pc:sldMk cId="2398342675" sldId="295"/>
            <ac:spMk id="2" creationId="{CEE70B18-DC81-ADCF-DBD7-9E5A259F8185}"/>
          </ac:spMkLst>
        </pc:spChg>
        <pc:spChg chg="del">
          <ac:chgData name="Leonardo Motta" userId="0a35a9a6e275bbb2" providerId="LiveId" clId="{1ACD87FB-EB9C-47D4-9AC9-275821327056}" dt="2025-08-05T18:57:37.811" v="67" actId="478"/>
          <ac:spMkLst>
            <pc:docMk/>
            <pc:sldMk cId="2398342675" sldId="295"/>
            <ac:spMk id="6" creationId="{1D86B3E6-FFBD-346C-066A-C26FAA75A7ED}"/>
          </ac:spMkLst>
        </pc:spChg>
        <pc:spChg chg="add mod">
          <ac:chgData name="Leonardo Motta" userId="0a35a9a6e275bbb2" providerId="LiveId" clId="{1ACD87FB-EB9C-47D4-9AC9-275821327056}" dt="2025-08-05T18:57:50.438" v="73" actId="1076"/>
          <ac:spMkLst>
            <pc:docMk/>
            <pc:sldMk cId="2398342675" sldId="295"/>
            <ac:spMk id="11" creationId="{CC68E40E-F2FF-8DB2-3A9B-D6F6A14F92A8}"/>
          </ac:spMkLst>
        </pc:spChg>
        <pc:picChg chg="add del">
          <ac:chgData name="Leonardo Motta" userId="0a35a9a6e275bbb2" providerId="LiveId" clId="{1ACD87FB-EB9C-47D4-9AC9-275821327056}" dt="2025-08-05T18:56:40.795" v="55" actId="478"/>
          <ac:picMkLst>
            <pc:docMk/>
            <pc:sldMk cId="2398342675" sldId="295"/>
            <ac:picMk id="4" creationId="{E97B88D7-4979-CAA9-9074-AF634C0012A6}"/>
          </ac:picMkLst>
        </pc:picChg>
        <pc:picChg chg="add mod">
          <ac:chgData name="Leonardo Motta" userId="0a35a9a6e275bbb2" providerId="LiveId" clId="{1ACD87FB-EB9C-47D4-9AC9-275821327056}" dt="2025-08-05T18:59:09.899" v="87" actId="1076"/>
          <ac:picMkLst>
            <pc:docMk/>
            <pc:sldMk cId="2398342675" sldId="295"/>
            <ac:picMk id="8" creationId="{2708A271-25F3-5148-0325-F86955B45296}"/>
          </ac:picMkLst>
        </pc:picChg>
        <pc:picChg chg="del">
          <ac:chgData name="Leonardo Motta" userId="0a35a9a6e275bbb2" providerId="LiveId" clId="{1ACD87FB-EB9C-47D4-9AC9-275821327056}" dt="2025-08-05T18:56:35.327" v="52" actId="478"/>
          <ac:picMkLst>
            <pc:docMk/>
            <pc:sldMk cId="2398342675" sldId="295"/>
            <ac:picMk id="9" creationId="{A1E5E288-35CA-0903-21A4-CD5F30046165}"/>
          </ac:picMkLst>
        </pc:picChg>
      </pc:sldChg>
      <pc:sldChg chg="del">
        <pc:chgData name="Leonardo Motta" userId="0a35a9a6e275bbb2" providerId="LiveId" clId="{1ACD87FB-EB9C-47D4-9AC9-275821327056}" dt="2025-08-05T18:54:42.478" v="0" actId="47"/>
        <pc:sldMkLst>
          <pc:docMk/>
          <pc:sldMk cId="1771687772" sldId="341"/>
        </pc:sldMkLst>
      </pc:sldChg>
      <pc:sldChg chg="del">
        <pc:chgData name="Leonardo Motta" userId="0a35a9a6e275bbb2" providerId="LiveId" clId="{1ACD87FB-EB9C-47D4-9AC9-275821327056}" dt="2025-08-05T18:54:42.478" v="0" actId="47"/>
        <pc:sldMkLst>
          <pc:docMk/>
          <pc:sldMk cId="868774383" sldId="344"/>
        </pc:sldMkLst>
      </pc:sldChg>
      <pc:sldChg chg="del">
        <pc:chgData name="Leonardo Motta" userId="0a35a9a6e275bbb2" providerId="LiveId" clId="{1ACD87FB-EB9C-47D4-9AC9-275821327056}" dt="2025-08-05T18:54:42.478" v="0" actId="47"/>
        <pc:sldMkLst>
          <pc:docMk/>
          <pc:sldMk cId="938038758" sldId="345"/>
        </pc:sldMkLst>
      </pc:sldChg>
      <pc:sldChg chg="del">
        <pc:chgData name="Leonardo Motta" userId="0a35a9a6e275bbb2" providerId="LiveId" clId="{1ACD87FB-EB9C-47D4-9AC9-275821327056}" dt="2025-08-05T18:54:42.478" v="0" actId="47"/>
        <pc:sldMkLst>
          <pc:docMk/>
          <pc:sldMk cId="2765185918" sldId="354"/>
        </pc:sldMkLst>
      </pc:sldChg>
      <pc:sldChg chg="del">
        <pc:chgData name="Leonardo Motta" userId="0a35a9a6e275bbb2" providerId="LiveId" clId="{1ACD87FB-EB9C-47D4-9AC9-275821327056}" dt="2025-08-05T18:54:42.478" v="0" actId="47"/>
        <pc:sldMkLst>
          <pc:docMk/>
          <pc:sldMk cId="937172589" sldId="355"/>
        </pc:sldMkLst>
      </pc:sldChg>
      <pc:sldChg chg="del">
        <pc:chgData name="Leonardo Motta" userId="0a35a9a6e275bbb2" providerId="LiveId" clId="{1ACD87FB-EB9C-47D4-9AC9-275821327056}" dt="2025-08-05T18:54:42.478" v="0" actId="47"/>
        <pc:sldMkLst>
          <pc:docMk/>
          <pc:sldMk cId="1320889084" sldId="356"/>
        </pc:sldMkLst>
      </pc:sldChg>
      <pc:sldChg chg="del">
        <pc:chgData name="Leonardo Motta" userId="0a35a9a6e275bbb2" providerId="LiveId" clId="{1ACD87FB-EB9C-47D4-9AC9-275821327056}" dt="2025-08-05T18:54:42.478" v="0" actId="47"/>
        <pc:sldMkLst>
          <pc:docMk/>
          <pc:sldMk cId="1233568115" sldId="357"/>
        </pc:sldMkLst>
      </pc:sldChg>
      <pc:sldChg chg="del">
        <pc:chgData name="Leonardo Motta" userId="0a35a9a6e275bbb2" providerId="LiveId" clId="{1ACD87FB-EB9C-47D4-9AC9-275821327056}" dt="2025-08-05T18:54:42.478" v="0" actId="47"/>
        <pc:sldMkLst>
          <pc:docMk/>
          <pc:sldMk cId="3360305844" sldId="359"/>
        </pc:sldMkLst>
      </pc:sldChg>
      <pc:sldChg chg="del">
        <pc:chgData name="Leonardo Motta" userId="0a35a9a6e275bbb2" providerId="LiveId" clId="{1ACD87FB-EB9C-47D4-9AC9-275821327056}" dt="2025-08-05T18:54:42.478" v="0" actId="47"/>
        <pc:sldMkLst>
          <pc:docMk/>
          <pc:sldMk cId="3155954956" sldId="365"/>
        </pc:sldMkLst>
      </pc:sldChg>
      <pc:sldChg chg="del">
        <pc:chgData name="Leonardo Motta" userId="0a35a9a6e275bbb2" providerId="LiveId" clId="{1ACD87FB-EB9C-47D4-9AC9-275821327056}" dt="2025-08-05T18:54:42.478" v="0" actId="47"/>
        <pc:sldMkLst>
          <pc:docMk/>
          <pc:sldMk cId="1015708126" sldId="366"/>
        </pc:sldMkLst>
      </pc:sldChg>
      <pc:sldChg chg="del">
        <pc:chgData name="Leonardo Motta" userId="0a35a9a6e275bbb2" providerId="LiveId" clId="{1ACD87FB-EB9C-47D4-9AC9-275821327056}" dt="2025-08-05T18:54:42.478" v="0" actId="47"/>
        <pc:sldMkLst>
          <pc:docMk/>
          <pc:sldMk cId="1550567697" sldId="367"/>
        </pc:sldMkLst>
      </pc:sldChg>
      <pc:sldChg chg="del">
        <pc:chgData name="Leonardo Motta" userId="0a35a9a6e275bbb2" providerId="LiveId" clId="{1ACD87FB-EB9C-47D4-9AC9-275821327056}" dt="2025-08-05T18:54:42.478" v="0" actId="47"/>
        <pc:sldMkLst>
          <pc:docMk/>
          <pc:sldMk cId="3755847272" sldId="368"/>
        </pc:sldMkLst>
      </pc:sldChg>
      <pc:sldChg chg="del">
        <pc:chgData name="Leonardo Motta" userId="0a35a9a6e275bbb2" providerId="LiveId" clId="{1ACD87FB-EB9C-47D4-9AC9-275821327056}" dt="2025-08-05T18:54:42.478" v="0" actId="47"/>
        <pc:sldMkLst>
          <pc:docMk/>
          <pc:sldMk cId="2073900529" sldId="369"/>
        </pc:sldMkLst>
      </pc:sldChg>
      <pc:sldChg chg="del">
        <pc:chgData name="Leonardo Motta" userId="0a35a9a6e275bbb2" providerId="LiveId" clId="{1ACD87FB-EB9C-47D4-9AC9-275821327056}" dt="2025-08-05T18:54:42.478" v="0" actId="47"/>
        <pc:sldMkLst>
          <pc:docMk/>
          <pc:sldMk cId="494248745" sldId="370"/>
        </pc:sldMkLst>
      </pc:sldChg>
      <pc:sldChg chg="del">
        <pc:chgData name="Leonardo Motta" userId="0a35a9a6e275bbb2" providerId="LiveId" clId="{1ACD87FB-EB9C-47D4-9AC9-275821327056}" dt="2025-08-05T18:54:42.478" v="0" actId="47"/>
        <pc:sldMkLst>
          <pc:docMk/>
          <pc:sldMk cId="1339904429" sldId="371"/>
        </pc:sldMkLst>
      </pc:sldChg>
      <pc:sldChg chg="del">
        <pc:chgData name="Leonardo Motta" userId="0a35a9a6e275bbb2" providerId="LiveId" clId="{1ACD87FB-EB9C-47D4-9AC9-275821327056}" dt="2025-08-05T18:54:42.478" v="0" actId="47"/>
        <pc:sldMkLst>
          <pc:docMk/>
          <pc:sldMk cId="963723163" sldId="372"/>
        </pc:sldMkLst>
      </pc:sldChg>
      <pc:sldChg chg="del">
        <pc:chgData name="Leonardo Motta" userId="0a35a9a6e275bbb2" providerId="LiveId" clId="{1ACD87FB-EB9C-47D4-9AC9-275821327056}" dt="2025-08-05T18:54:42.478" v="0" actId="47"/>
        <pc:sldMkLst>
          <pc:docMk/>
          <pc:sldMk cId="1579387268" sldId="373"/>
        </pc:sldMkLst>
      </pc:sldChg>
      <pc:sldChg chg="del">
        <pc:chgData name="Leonardo Motta" userId="0a35a9a6e275bbb2" providerId="LiveId" clId="{1ACD87FB-EB9C-47D4-9AC9-275821327056}" dt="2025-08-05T18:54:42.478" v="0" actId="47"/>
        <pc:sldMkLst>
          <pc:docMk/>
          <pc:sldMk cId="3582819716" sldId="374"/>
        </pc:sldMkLst>
      </pc:sldChg>
      <pc:sldChg chg="del">
        <pc:chgData name="Leonardo Motta" userId="0a35a9a6e275bbb2" providerId="LiveId" clId="{1ACD87FB-EB9C-47D4-9AC9-275821327056}" dt="2025-08-05T18:54:42.478" v="0" actId="47"/>
        <pc:sldMkLst>
          <pc:docMk/>
          <pc:sldMk cId="1785426877" sldId="375"/>
        </pc:sldMkLst>
      </pc:sldChg>
      <pc:sldChg chg="del">
        <pc:chgData name="Leonardo Motta" userId="0a35a9a6e275bbb2" providerId="LiveId" clId="{1ACD87FB-EB9C-47D4-9AC9-275821327056}" dt="2025-08-05T18:54:42.478" v="0" actId="47"/>
        <pc:sldMkLst>
          <pc:docMk/>
          <pc:sldMk cId="2041108901" sldId="376"/>
        </pc:sldMkLst>
      </pc:sldChg>
      <pc:sldChg chg="del">
        <pc:chgData name="Leonardo Motta" userId="0a35a9a6e275bbb2" providerId="LiveId" clId="{1ACD87FB-EB9C-47D4-9AC9-275821327056}" dt="2025-08-05T18:54:42.478" v="0" actId="47"/>
        <pc:sldMkLst>
          <pc:docMk/>
          <pc:sldMk cId="2403446648" sldId="377"/>
        </pc:sldMkLst>
      </pc:sldChg>
      <pc:sldChg chg="del">
        <pc:chgData name="Leonardo Motta" userId="0a35a9a6e275bbb2" providerId="LiveId" clId="{1ACD87FB-EB9C-47D4-9AC9-275821327056}" dt="2025-08-05T18:56:08.431" v="51" actId="47"/>
        <pc:sldMkLst>
          <pc:docMk/>
          <pc:sldMk cId="566634074" sldId="382"/>
        </pc:sldMkLst>
      </pc:sldChg>
      <pc:sldChg chg="del">
        <pc:chgData name="Leonardo Motta" userId="0a35a9a6e275bbb2" providerId="LiveId" clId="{1ACD87FB-EB9C-47D4-9AC9-275821327056}" dt="2025-08-05T18:54:42.478" v="0" actId="47"/>
        <pc:sldMkLst>
          <pc:docMk/>
          <pc:sldMk cId="2353304163" sldId="384"/>
        </pc:sldMkLst>
      </pc:sldChg>
      <pc:sldChg chg="del">
        <pc:chgData name="Leonardo Motta" userId="0a35a9a6e275bbb2" providerId="LiveId" clId="{1ACD87FB-EB9C-47D4-9AC9-275821327056}" dt="2025-08-05T18:54:42.478" v="0" actId="47"/>
        <pc:sldMkLst>
          <pc:docMk/>
          <pc:sldMk cId="2503937272" sldId="385"/>
        </pc:sldMkLst>
      </pc:sldChg>
      <pc:sldChg chg="addSp delSp modSp mod">
        <pc:chgData name="Leonardo Motta" userId="0a35a9a6e275bbb2" providerId="LiveId" clId="{1ACD87FB-EB9C-47D4-9AC9-275821327056}" dt="2025-08-05T18:55:43.595" v="50" actId="1076"/>
        <pc:sldMkLst>
          <pc:docMk/>
          <pc:sldMk cId="243075688" sldId="480"/>
        </pc:sldMkLst>
        <pc:spChg chg="mod">
          <ac:chgData name="Leonardo Motta" userId="0a35a9a6e275bbb2" providerId="LiveId" clId="{1ACD87FB-EB9C-47D4-9AC9-275821327056}" dt="2025-08-05T18:55:10.921" v="40" actId="1076"/>
          <ac:spMkLst>
            <pc:docMk/>
            <pc:sldMk cId="243075688" sldId="480"/>
            <ac:spMk id="2" creationId="{E1017FDA-3667-5C36-61E5-B10105EAF0D6}"/>
          </ac:spMkLst>
        </pc:spChg>
        <pc:spChg chg="del">
          <ac:chgData name="Leonardo Motta" userId="0a35a9a6e275bbb2" providerId="LiveId" clId="{1ACD87FB-EB9C-47D4-9AC9-275821327056}" dt="2025-08-05T18:54:50.786" v="2" actId="478"/>
          <ac:spMkLst>
            <pc:docMk/>
            <pc:sldMk cId="243075688" sldId="480"/>
            <ac:spMk id="4" creationId="{0449BF6E-AC60-ACE2-AAD8-91F8A79A7D75}"/>
          </ac:spMkLst>
        </pc:spChg>
        <pc:spChg chg="del mod">
          <ac:chgData name="Leonardo Motta" userId="0a35a9a6e275bbb2" providerId="LiveId" clId="{1ACD87FB-EB9C-47D4-9AC9-275821327056}" dt="2025-08-05T18:55:38.322" v="47" actId="478"/>
          <ac:spMkLst>
            <pc:docMk/>
            <pc:sldMk cId="243075688" sldId="480"/>
            <ac:spMk id="6" creationId="{981A1444-D3D1-5EAD-8911-37A96124881C}"/>
          </ac:spMkLst>
        </pc:spChg>
        <pc:picChg chg="del">
          <ac:chgData name="Leonardo Motta" userId="0a35a9a6e275bbb2" providerId="LiveId" clId="{1ACD87FB-EB9C-47D4-9AC9-275821327056}" dt="2025-08-05T18:54:47.478" v="1" actId="478"/>
          <ac:picMkLst>
            <pc:docMk/>
            <pc:sldMk cId="243075688" sldId="480"/>
            <ac:picMk id="3" creationId="{4D38E9DB-D2D1-BB94-A505-0805807B0E61}"/>
          </ac:picMkLst>
        </pc:picChg>
        <pc:picChg chg="del mod">
          <ac:chgData name="Leonardo Motta" userId="0a35a9a6e275bbb2" providerId="LiveId" clId="{1ACD87FB-EB9C-47D4-9AC9-275821327056}" dt="2025-08-05T18:54:52.104" v="4" actId="478"/>
          <ac:picMkLst>
            <pc:docMk/>
            <pc:sldMk cId="243075688" sldId="480"/>
            <ac:picMk id="7" creationId="{7AF4E70D-1178-D12A-8070-604299632DDE}"/>
          </ac:picMkLst>
        </pc:picChg>
        <pc:picChg chg="add mod ord">
          <ac:chgData name="Leonardo Motta" userId="0a35a9a6e275bbb2" providerId="LiveId" clId="{1ACD87FB-EB9C-47D4-9AC9-275821327056}" dt="2025-08-05T18:55:43.595" v="50" actId="1076"/>
          <ac:picMkLst>
            <pc:docMk/>
            <pc:sldMk cId="243075688" sldId="480"/>
            <ac:picMk id="8" creationId="{146903EF-4135-BC95-E441-DD2D6B2A8A80}"/>
          </ac:picMkLst>
        </pc:picChg>
      </pc:sldChg>
      <pc:sldChg chg="del">
        <pc:chgData name="Leonardo Motta" userId="0a35a9a6e275bbb2" providerId="LiveId" clId="{1ACD87FB-EB9C-47D4-9AC9-275821327056}" dt="2025-08-05T18:54:42.478" v="0" actId="47"/>
        <pc:sldMkLst>
          <pc:docMk/>
          <pc:sldMk cId="1562117062" sldId="481"/>
        </pc:sldMkLst>
      </pc:sldChg>
      <pc:sldChg chg="delSp modSp mod">
        <pc:chgData name="Leonardo Motta" userId="0a35a9a6e275bbb2" providerId="LiveId" clId="{1ACD87FB-EB9C-47D4-9AC9-275821327056}" dt="2025-08-05T18:59:47.334" v="93" actId="1076"/>
        <pc:sldMkLst>
          <pc:docMk/>
          <pc:sldMk cId="3710019025" sldId="482"/>
        </pc:sldMkLst>
        <pc:picChg chg="del">
          <ac:chgData name="Leonardo Motta" userId="0a35a9a6e275bbb2" providerId="LiveId" clId="{1ACD87FB-EB9C-47D4-9AC9-275821327056}" dt="2025-08-05T18:59:44.701" v="92" actId="478"/>
          <ac:picMkLst>
            <pc:docMk/>
            <pc:sldMk cId="3710019025" sldId="482"/>
            <ac:picMk id="5" creationId="{66BCA534-63BE-5CB3-F51A-741452B0558E}"/>
          </ac:picMkLst>
        </pc:picChg>
        <pc:picChg chg="mod">
          <ac:chgData name="Leonardo Motta" userId="0a35a9a6e275bbb2" providerId="LiveId" clId="{1ACD87FB-EB9C-47D4-9AC9-275821327056}" dt="2025-08-05T18:59:47.334" v="93" actId="1076"/>
          <ac:picMkLst>
            <pc:docMk/>
            <pc:sldMk cId="3710019025" sldId="482"/>
            <ac:picMk id="7" creationId="{EE75C398-37A6-3D4A-5F9C-CB61AF064970}"/>
          </ac:picMkLst>
        </pc:picChg>
      </pc:sldChg>
      <pc:sldChg chg="delSp modSp add mod">
        <pc:chgData name="Leonardo Motta" userId="0a35a9a6e275bbb2" providerId="LiveId" clId="{1ACD87FB-EB9C-47D4-9AC9-275821327056}" dt="2025-08-05T18:59:05.437" v="86" actId="1076"/>
        <pc:sldMkLst>
          <pc:docMk/>
          <pc:sldMk cId="823382419" sldId="483"/>
        </pc:sldMkLst>
        <pc:spChg chg="mod">
          <ac:chgData name="Leonardo Motta" userId="0a35a9a6e275bbb2" providerId="LiveId" clId="{1ACD87FB-EB9C-47D4-9AC9-275821327056}" dt="2025-08-05T18:59:05.437" v="86" actId="1076"/>
          <ac:spMkLst>
            <pc:docMk/>
            <pc:sldMk cId="823382419" sldId="483"/>
            <ac:spMk id="11" creationId="{4328562F-79A7-9C37-740B-C28CBC7BEDA6}"/>
          </ac:spMkLst>
        </pc:spChg>
        <pc:picChg chg="del">
          <ac:chgData name="Leonardo Motta" userId="0a35a9a6e275bbb2" providerId="LiveId" clId="{1ACD87FB-EB9C-47D4-9AC9-275821327056}" dt="2025-08-05T18:57:55.571" v="75" actId="478"/>
          <ac:picMkLst>
            <pc:docMk/>
            <pc:sldMk cId="823382419" sldId="483"/>
            <ac:picMk id="8" creationId="{FB5FE12B-852B-B500-DB53-A9057C00C37A}"/>
          </ac:picMkLst>
        </pc:picChg>
      </pc:sldChg>
      <pc:sldChg chg="addSp modSp add mod">
        <pc:chgData name="Leonardo Motta" userId="0a35a9a6e275bbb2" providerId="LiveId" clId="{1ACD87FB-EB9C-47D4-9AC9-275821327056}" dt="2025-08-05T18:59:24.748" v="91" actId="123"/>
        <pc:sldMkLst>
          <pc:docMk/>
          <pc:sldMk cId="2504244437" sldId="484"/>
        </pc:sldMkLst>
        <pc:spChg chg="add mod">
          <ac:chgData name="Leonardo Motta" userId="0a35a9a6e275bbb2" providerId="LiveId" clId="{1ACD87FB-EB9C-47D4-9AC9-275821327056}" dt="2025-08-05T18:59:24.748" v="91" actId="123"/>
          <ac:spMkLst>
            <pc:docMk/>
            <pc:sldMk cId="2504244437" sldId="484"/>
            <ac:spMk id="3" creationId="{15DCFDDC-6733-267C-44C8-585D529C34DA}"/>
          </ac:spMkLst>
        </pc:spChg>
        <pc:spChg chg="mod">
          <ac:chgData name="Leonardo Motta" userId="0a35a9a6e275bbb2" providerId="LiveId" clId="{1ACD87FB-EB9C-47D4-9AC9-275821327056}" dt="2025-08-05T18:58:46.374" v="80"/>
          <ac:spMkLst>
            <pc:docMk/>
            <pc:sldMk cId="2504244437" sldId="484"/>
            <ac:spMk id="11" creationId="{829E04C9-3714-99B9-B29D-26B125A7DA1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62DA3-6213-4457-9763-5B5252F09DBF}"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pt-BR"/>
        </a:p>
      </dgm:t>
    </dgm:pt>
    <dgm:pt modelId="{D411C7A8-7F23-4056-B8FF-D69FC3E7B8E7}">
      <dgm:prSet phldrT="[Texto]" custT="1"/>
      <dgm:spPr>
        <a:solidFill>
          <a:srgbClr val="1B4973"/>
        </a:solidFill>
      </dgm:spPr>
      <dgm:t>
        <a:bodyPr/>
        <a:lstStyle/>
        <a:p>
          <a:r>
            <a:rPr lang="pt-BR" sz="1800" dirty="0">
              <a:latin typeface="Poppins" panose="00000500000000000000" pitchFamily="2" charset="0"/>
              <a:ea typeface="Roboto" panose="02000000000000000000" pitchFamily="2" charset="0"/>
              <a:cs typeface="Poppins" panose="00000500000000000000" pitchFamily="2" charset="0"/>
            </a:rPr>
            <a:t>Portaria MPS nº 154, em vigor </a:t>
          </a:r>
        </a:p>
        <a:p>
          <a:r>
            <a:rPr lang="pt-BR" sz="1800" dirty="0">
              <a:latin typeface="Poppins" panose="00000500000000000000" pitchFamily="2" charset="0"/>
              <a:ea typeface="Roboto" panose="02000000000000000000" pitchFamily="2" charset="0"/>
              <a:cs typeface="Poppins" panose="00000500000000000000" pitchFamily="2" charset="0"/>
            </a:rPr>
            <a:t>a partir de 16/05/2008</a:t>
          </a:r>
        </a:p>
      </dgm:t>
    </dgm:pt>
    <dgm:pt modelId="{EB5C3252-366F-4049-81AC-C18AA3E6E48A}" type="parTrans" cxnId="{B42C7F70-07FE-4B00-8AB6-DA99297FC999}">
      <dgm:prSet/>
      <dgm:spPr/>
      <dgm:t>
        <a:bodyPr/>
        <a:lstStyle/>
        <a:p>
          <a:endParaRPr lang="pt-BR" sz="1800">
            <a:latin typeface="Roboto" panose="02000000000000000000" pitchFamily="2" charset="0"/>
            <a:ea typeface="Roboto" panose="02000000000000000000" pitchFamily="2" charset="0"/>
          </a:endParaRPr>
        </a:p>
      </dgm:t>
    </dgm:pt>
    <dgm:pt modelId="{3A931250-8573-4876-879C-0AE25D14CB9A}" type="sibTrans" cxnId="{B42C7F70-07FE-4B00-8AB6-DA99297FC999}">
      <dgm:prSet/>
      <dgm:spPr/>
      <dgm:t>
        <a:bodyPr/>
        <a:lstStyle/>
        <a:p>
          <a:endParaRPr lang="pt-BR" sz="1800">
            <a:latin typeface="Roboto" panose="02000000000000000000" pitchFamily="2" charset="0"/>
            <a:ea typeface="Roboto" panose="02000000000000000000" pitchFamily="2" charset="0"/>
          </a:endParaRPr>
        </a:p>
      </dgm:t>
    </dgm:pt>
    <dgm:pt modelId="{DAD7B4F7-64C3-4B5D-AF97-FACE2A657990}">
      <dgm:prSet phldrT="[Texto]" custT="1"/>
      <dgm:spPr>
        <a:solidFill>
          <a:srgbClr val="1DB58D"/>
        </a:solidFill>
      </dgm:spPr>
      <dgm:t>
        <a:bodyPr/>
        <a:lstStyle/>
        <a:p>
          <a:r>
            <a:rPr lang="pt-BR" sz="1800" dirty="0">
              <a:latin typeface="Poppins" panose="00000500000000000000" pitchFamily="2" charset="0"/>
              <a:ea typeface="Roboto" panose="02000000000000000000" pitchFamily="2" charset="0"/>
              <a:cs typeface="Poppins" panose="00000500000000000000" pitchFamily="2" charset="0"/>
            </a:rPr>
            <a:t>Portaria MTP nº 1.467, em vigor </a:t>
          </a:r>
        </a:p>
        <a:p>
          <a:r>
            <a:rPr lang="pt-BR" sz="1800" dirty="0">
              <a:latin typeface="Poppins" panose="00000500000000000000" pitchFamily="2" charset="0"/>
              <a:ea typeface="Roboto" panose="02000000000000000000" pitchFamily="2" charset="0"/>
              <a:cs typeface="Poppins" panose="00000500000000000000" pitchFamily="2" charset="0"/>
            </a:rPr>
            <a:t>a partir de  01/07/2022.</a:t>
          </a:r>
        </a:p>
      </dgm:t>
    </dgm:pt>
    <dgm:pt modelId="{40A79776-EC94-4CE3-878D-5C08FA6EA168}" type="parTrans" cxnId="{88C0B59F-FE60-46E8-9697-137C7D80CEA1}">
      <dgm:prSet/>
      <dgm:spPr/>
      <dgm:t>
        <a:bodyPr/>
        <a:lstStyle/>
        <a:p>
          <a:endParaRPr lang="pt-BR" sz="1800">
            <a:latin typeface="Roboto" panose="02000000000000000000" pitchFamily="2" charset="0"/>
            <a:ea typeface="Roboto" panose="02000000000000000000" pitchFamily="2" charset="0"/>
          </a:endParaRPr>
        </a:p>
      </dgm:t>
    </dgm:pt>
    <dgm:pt modelId="{09E18370-846B-42F6-8783-EE02367734AE}" type="sibTrans" cxnId="{88C0B59F-FE60-46E8-9697-137C7D80CEA1}">
      <dgm:prSet/>
      <dgm:spPr/>
      <dgm:t>
        <a:bodyPr/>
        <a:lstStyle/>
        <a:p>
          <a:endParaRPr lang="pt-BR" sz="1800">
            <a:latin typeface="Roboto" panose="02000000000000000000" pitchFamily="2" charset="0"/>
            <a:ea typeface="Roboto" panose="02000000000000000000" pitchFamily="2" charset="0"/>
          </a:endParaRPr>
        </a:p>
      </dgm:t>
    </dgm:pt>
    <dgm:pt modelId="{EEA8848F-2B47-4A12-B30B-4A00A2D44170}" type="pres">
      <dgm:prSet presAssocID="{FC862DA3-6213-4457-9763-5B5252F09DBF}" presName="Name0" presStyleCnt="0">
        <dgm:presLayoutVars>
          <dgm:dir/>
          <dgm:animLvl val="lvl"/>
          <dgm:resizeHandles val="exact"/>
        </dgm:presLayoutVars>
      </dgm:prSet>
      <dgm:spPr/>
    </dgm:pt>
    <dgm:pt modelId="{98C5711A-4C78-4A36-A44E-F36533D4BCC0}" type="pres">
      <dgm:prSet presAssocID="{D411C7A8-7F23-4056-B8FF-D69FC3E7B8E7}" presName="parTxOnly" presStyleLbl="node1" presStyleIdx="0" presStyleCnt="2">
        <dgm:presLayoutVars>
          <dgm:chMax val="0"/>
          <dgm:chPref val="0"/>
          <dgm:bulletEnabled val="1"/>
        </dgm:presLayoutVars>
      </dgm:prSet>
      <dgm:spPr/>
    </dgm:pt>
    <dgm:pt modelId="{F99977EB-3496-4CBC-B58B-12B4DA150B8B}" type="pres">
      <dgm:prSet presAssocID="{3A931250-8573-4876-879C-0AE25D14CB9A}" presName="parTxOnlySpace" presStyleCnt="0"/>
      <dgm:spPr/>
    </dgm:pt>
    <dgm:pt modelId="{E1AFF151-718F-474B-B99F-C5ACE983AF84}" type="pres">
      <dgm:prSet presAssocID="{DAD7B4F7-64C3-4B5D-AF97-FACE2A657990}" presName="parTxOnly" presStyleLbl="node1" presStyleIdx="1" presStyleCnt="2">
        <dgm:presLayoutVars>
          <dgm:chMax val="0"/>
          <dgm:chPref val="0"/>
          <dgm:bulletEnabled val="1"/>
        </dgm:presLayoutVars>
      </dgm:prSet>
      <dgm:spPr/>
    </dgm:pt>
  </dgm:ptLst>
  <dgm:cxnLst>
    <dgm:cxn modelId="{909A155B-7168-4097-AAD5-9D6FED89358C}" type="presOf" srcId="{FC862DA3-6213-4457-9763-5B5252F09DBF}" destId="{EEA8848F-2B47-4A12-B30B-4A00A2D44170}" srcOrd="0" destOrd="0" presId="urn:microsoft.com/office/officeart/2005/8/layout/chevron1"/>
    <dgm:cxn modelId="{B42C7F70-07FE-4B00-8AB6-DA99297FC999}" srcId="{FC862DA3-6213-4457-9763-5B5252F09DBF}" destId="{D411C7A8-7F23-4056-B8FF-D69FC3E7B8E7}" srcOrd="0" destOrd="0" parTransId="{EB5C3252-366F-4049-81AC-C18AA3E6E48A}" sibTransId="{3A931250-8573-4876-879C-0AE25D14CB9A}"/>
    <dgm:cxn modelId="{62D47955-49BA-49E6-9347-D629B7A59522}" type="presOf" srcId="{D411C7A8-7F23-4056-B8FF-D69FC3E7B8E7}" destId="{98C5711A-4C78-4A36-A44E-F36533D4BCC0}" srcOrd="0" destOrd="0" presId="urn:microsoft.com/office/officeart/2005/8/layout/chevron1"/>
    <dgm:cxn modelId="{24E2BF85-7195-4954-BCC1-2B2AF94935BB}" type="presOf" srcId="{DAD7B4F7-64C3-4B5D-AF97-FACE2A657990}" destId="{E1AFF151-718F-474B-B99F-C5ACE983AF84}" srcOrd="0" destOrd="0" presId="urn:microsoft.com/office/officeart/2005/8/layout/chevron1"/>
    <dgm:cxn modelId="{88C0B59F-FE60-46E8-9697-137C7D80CEA1}" srcId="{FC862DA3-6213-4457-9763-5B5252F09DBF}" destId="{DAD7B4F7-64C3-4B5D-AF97-FACE2A657990}" srcOrd="1" destOrd="0" parTransId="{40A79776-EC94-4CE3-878D-5C08FA6EA168}" sibTransId="{09E18370-846B-42F6-8783-EE02367734AE}"/>
    <dgm:cxn modelId="{26F191A4-AA22-494E-A03F-6B189D47379E}" type="presParOf" srcId="{EEA8848F-2B47-4A12-B30B-4A00A2D44170}" destId="{98C5711A-4C78-4A36-A44E-F36533D4BCC0}" srcOrd="0" destOrd="0" presId="urn:microsoft.com/office/officeart/2005/8/layout/chevron1"/>
    <dgm:cxn modelId="{9E559DE6-8494-4707-A1AB-C650D3889F7A}" type="presParOf" srcId="{EEA8848F-2B47-4A12-B30B-4A00A2D44170}" destId="{F99977EB-3496-4CBC-B58B-12B4DA150B8B}" srcOrd="1" destOrd="0" presId="urn:microsoft.com/office/officeart/2005/8/layout/chevron1"/>
    <dgm:cxn modelId="{A558C981-996C-4A1B-BB32-1D76FF9D25B1}" type="presParOf" srcId="{EEA8848F-2B47-4A12-B30B-4A00A2D44170}" destId="{E1AFF151-718F-474B-B99F-C5ACE983AF84}"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C5711A-4C78-4A36-A44E-F36533D4BCC0}">
      <dsp:nvSpPr>
        <dsp:cNvPr id="0" name=""/>
        <dsp:cNvSpPr/>
      </dsp:nvSpPr>
      <dsp:spPr>
        <a:xfrm>
          <a:off x="9207" y="0"/>
          <a:ext cx="5503794" cy="813714"/>
        </a:xfrm>
        <a:prstGeom prst="chevron">
          <a:avLst/>
        </a:prstGeom>
        <a:solidFill>
          <a:srgbClr val="1B497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pt-BR" sz="1800" kern="1200" dirty="0">
              <a:latin typeface="Poppins" panose="00000500000000000000" pitchFamily="2" charset="0"/>
              <a:ea typeface="Roboto" panose="02000000000000000000" pitchFamily="2" charset="0"/>
              <a:cs typeface="Poppins" panose="00000500000000000000" pitchFamily="2" charset="0"/>
            </a:rPr>
            <a:t>Portaria MPS nº 154, em vigor </a:t>
          </a:r>
        </a:p>
        <a:p>
          <a:pPr marL="0" lvl="0" indent="0" algn="ctr" defTabSz="800100">
            <a:lnSpc>
              <a:spcPct val="90000"/>
            </a:lnSpc>
            <a:spcBef>
              <a:spcPct val="0"/>
            </a:spcBef>
            <a:spcAft>
              <a:spcPct val="35000"/>
            </a:spcAft>
            <a:buNone/>
          </a:pPr>
          <a:r>
            <a:rPr lang="pt-BR" sz="1800" kern="1200" dirty="0">
              <a:latin typeface="Poppins" panose="00000500000000000000" pitchFamily="2" charset="0"/>
              <a:ea typeface="Roboto" panose="02000000000000000000" pitchFamily="2" charset="0"/>
              <a:cs typeface="Poppins" panose="00000500000000000000" pitchFamily="2" charset="0"/>
            </a:rPr>
            <a:t>a partir de 16/05/2008</a:t>
          </a:r>
        </a:p>
      </dsp:txBody>
      <dsp:txXfrm>
        <a:off x="416064" y="0"/>
        <a:ext cx="4690080" cy="813714"/>
      </dsp:txXfrm>
    </dsp:sp>
    <dsp:sp modelId="{E1AFF151-718F-474B-B99F-C5ACE983AF84}">
      <dsp:nvSpPr>
        <dsp:cNvPr id="0" name=""/>
        <dsp:cNvSpPr/>
      </dsp:nvSpPr>
      <dsp:spPr>
        <a:xfrm>
          <a:off x="4962621" y="0"/>
          <a:ext cx="5503794" cy="813714"/>
        </a:xfrm>
        <a:prstGeom prst="chevron">
          <a:avLst/>
        </a:prstGeom>
        <a:solidFill>
          <a:srgbClr val="1DB58D"/>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pt-BR" sz="1800" kern="1200" dirty="0">
              <a:latin typeface="Poppins" panose="00000500000000000000" pitchFamily="2" charset="0"/>
              <a:ea typeface="Roboto" panose="02000000000000000000" pitchFamily="2" charset="0"/>
              <a:cs typeface="Poppins" panose="00000500000000000000" pitchFamily="2" charset="0"/>
            </a:rPr>
            <a:t>Portaria MTP nº 1.467, em vigor </a:t>
          </a:r>
        </a:p>
        <a:p>
          <a:pPr marL="0" lvl="0" indent="0" algn="ctr" defTabSz="800100">
            <a:lnSpc>
              <a:spcPct val="90000"/>
            </a:lnSpc>
            <a:spcBef>
              <a:spcPct val="0"/>
            </a:spcBef>
            <a:spcAft>
              <a:spcPct val="35000"/>
            </a:spcAft>
            <a:buNone/>
          </a:pPr>
          <a:r>
            <a:rPr lang="pt-BR" sz="1800" kern="1200" dirty="0">
              <a:latin typeface="Poppins" panose="00000500000000000000" pitchFamily="2" charset="0"/>
              <a:ea typeface="Roboto" panose="02000000000000000000" pitchFamily="2" charset="0"/>
              <a:cs typeface="Poppins" panose="00000500000000000000" pitchFamily="2" charset="0"/>
            </a:rPr>
            <a:t>a partir de  01/07/2022.</a:t>
          </a:r>
        </a:p>
      </dsp:txBody>
      <dsp:txXfrm>
        <a:off x="5369478" y="0"/>
        <a:ext cx="4690080" cy="81371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49C5D5-301F-47CE-8573-D8EF8D602C9D}" type="datetimeFigureOut">
              <a:rPr lang="pt-BR" smtClean="0"/>
              <a:t>05/08/2025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53AA7B-EFDD-4F87-A807-3E6519BBECD5}" type="slidenum">
              <a:rPr lang="pt-BR" smtClean="0"/>
              <a:t>‹nº›</a:t>
            </a:fld>
            <a:endParaRPr lang="pt-BR"/>
          </a:p>
        </p:txBody>
      </p:sp>
    </p:spTree>
    <p:extLst>
      <p:ext uri="{BB962C8B-B14F-4D97-AF65-F5344CB8AC3E}">
        <p14:creationId xmlns:p14="http://schemas.microsoft.com/office/powerpoint/2010/main" val="1821800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F353AA7B-EFDD-4F87-A807-3E6519BBECD5}" type="slidenum">
              <a:rPr lang="pt-BR" smtClean="0"/>
              <a:t>1</a:t>
            </a:fld>
            <a:endParaRPr lang="pt-BR"/>
          </a:p>
        </p:txBody>
      </p:sp>
    </p:spTree>
    <p:extLst>
      <p:ext uri="{BB962C8B-B14F-4D97-AF65-F5344CB8AC3E}">
        <p14:creationId xmlns:p14="http://schemas.microsoft.com/office/powerpoint/2010/main" val="31903526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9076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0713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F353AA7B-EFDD-4F87-A807-3E6519BBECD5}" type="slidenum">
              <a:rPr lang="pt-BR" smtClean="0"/>
              <a:t>14</a:t>
            </a:fld>
            <a:endParaRPr lang="pt-BR"/>
          </a:p>
        </p:txBody>
      </p:sp>
    </p:spTree>
    <p:extLst>
      <p:ext uri="{BB962C8B-B14F-4D97-AF65-F5344CB8AC3E}">
        <p14:creationId xmlns:p14="http://schemas.microsoft.com/office/powerpoint/2010/main" val="343309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2408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7884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36732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3694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48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232a8ee0c18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232a8ee0c18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211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F23A78-6044-7D8E-AAD4-6965A91003F1}"/>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4972D4B6-DEB9-1CA4-B6D5-5F400A4E7B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70CB526A-6619-7905-AA94-56E188AD3B59}"/>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D420E34C-D2E6-F466-9BBA-B76EA2880DA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F9DFE5CB-C29A-6EA3-4037-1313EED97690}"/>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78762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7251E4-96C3-94CB-2249-8FC08B501D5A}"/>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9ADC88B3-B877-9A87-25AF-1EB893801181}"/>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48A4C7F-C133-F27C-A300-8ED9C8F52F44}"/>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7EF36E1E-6270-080E-7D86-05E42FBCD50B}"/>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E73DFB2B-769B-D09E-CA8B-3E2DC7ACAE20}"/>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4175751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EDB3D0E-0FB7-AE8A-C1CD-DBC0E22349C1}"/>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7DB8EFF4-B249-9A1C-0BDC-A5DD5415847B}"/>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B4ACC460-9AA9-DDD2-070D-5FDD0AF19798}"/>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941362AA-4747-74E4-8492-59D0D421581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12592E7-2D2B-B2D5-12E6-AA87A32639B0}"/>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3783872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8175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1">
  <p:cSld name="Title and three columns 1">
    <p:spTree>
      <p:nvGrpSpPr>
        <p:cNvPr id="1" name="Shape 336"/>
        <p:cNvGrpSpPr/>
        <p:nvPr/>
      </p:nvGrpSpPr>
      <p:grpSpPr>
        <a:xfrm>
          <a:off x="0" y="0"/>
          <a:ext cx="0" cy="0"/>
          <a:chOff x="0" y="0"/>
          <a:chExt cx="0" cy="0"/>
        </a:xfrm>
      </p:grpSpPr>
      <p:sp>
        <p:nvSpPr>
          <p:cNvPr id="337" name="Google Shape;337;p25"/>
          <p:cNvSpPr txBox="1">
            <a:spLocks noGrp="1"/>
          </p:cNvSpPr>
          <p:nvPr>
            <p:ph type="title"/>
          </p:nvPr>
        </p:nvSpPr>
        <p:spPr>
          <a:xfrm>
            <a:off x="960000" y="105653"/>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43" name="Google Shape;343;p25"/>
          <p:cNvSpPr txBox="1">
            <a:spLocks noGrp="1"/>
          </p:cNvSpPr>
          <p:nvPr>
            <p:ph type="subTitle" idx="1"/>
          </p:nvPr>
        </p:nvSpPr>
        <p:spPr>
          <a:xfrm>
            <a:off x="950967" y="21065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344" name="Google Shape;344;p25"/>
          <p:cNvSpPr txBox="1">
            <a:spLocks noGrp="1"/>
          </p:cNvSpPr>
          <p:nvPr>
            <p:ph type="subTitle" idx="2"/>
          </p:nvPr>
        </p:nvSpPr>
        <p:spPr>
          <a:xfrm>
            <a:off x="950967" y="1731367"/>
            <a:ext cx="10272000" cy="513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1pPr>
            <a:lvl2pPr lvl="1" algn="ctr" rtl="0">
              <a:lnSpc>
                <a:spcPct val="100000"/>
              </a:lnSpc>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2pPr>
            <a:lvl3pPr lvl="2"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3pPr>
            <a:lvl4pPr lvl="3"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4pPr>
            <a:lvl5pPr lvl="4"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5pPr>
            <a:lvl6pPr lvl="5"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6pPr>
            <a:lvl7pPr lvl="6"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7pPr>
            <a:lvl8pPr lvl="7"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8pPr>
            <a:lvl9pPr lvl="8" algn="ctr" rtl="0">
              <a:lnSpc>
                <a:spcPct val="100000"/>
              </a:lnSpc>
              <a:spcBef>
                <a:spcPts val="2133"/>
              </a:spcBef>
              <a:spcAft>
                <a:spcPts val="2133"/>
              </a:spcAft>
              <a:buClr>
                <a:schemeClr val="accent2"/>
              </a:buClr>
              <a:buSzPts val="1800"/>
              <a:buFont typeface="Poppins"/>
              <a:buNone/>
              <a:defRPr sz="2400" b="1">
                <a:solidFill>
                  <a:schemeClr val="accent2"/>
                </a:solidFill>
                <a:latin typeface="Poppins"/>
                <a:ea typeface="Poppins"/>
                <a:cs typeface="Poppins"/>
                <a:sym typeface="Poppins"/>
              </a:defRPr>
            </a:lvl9pPr>
          </a:lstStyle>
          <a:p>
            <a:endParaRPr/>
          </a:p>
        </p:txBody>
      </p:sp>
      <p:sp>
        <p:nvSpPr>
          <p:cNvPr id="345" name="Google Shape;345;p25"/>
          <p:cNvSpPr txBox="1">
            <a:spLocks noGrp="1"/>
          </p:cNvSpPr>
          <p:nvPr>
            <p:ph type="subTitle" idx="3"/>
          </p:nvPr>
        </p:nvSpPr>
        <p:spPr>
          <a:xfrm>
            <a:off x="950967" y="37585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346" name="Google Shape;346;p25"/>
          <p:cNvSpPr txBox="1">
            <a:spLocks noGrp="1"/>
          </p:cNvSpPr>
          <p:nvPr>
            <p:ph type="subTitle" idx="4"/>
          </p:nvPr>
        </p:nvSpPr>
        <p:spPr>
          <a:xfrm>
            <a:off x="950967" y="3383367"/>
            <a:ext cx="10272000" cy="513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1pPr>
            <a:lvl2pPr lvl="1" algn="ctr" rtl="0">
              <a:lnSpc>
                <a:spcPct val="100000"/>
              </a:lnSpc>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2pPr>
            <a:lvl3pPr lvl="2"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3pPr>
            <a:lvl4pPr lvl="3"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4pPr>
            <a:lvl5pPr lvl="4"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5pPr>
            <a:lvl6pPr lvl="5"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6pPr>
            <a:lvl7pPr lvl="6"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7pPr>
            <a:lvl8pPr lvl="7"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8pPr>
            <a:lvl9pPr lvl="8" algn="ctr" rtl="0">
              <a:lnSpc>
                <a:spcPct val="100000"/>
              </a:lnSpc>
              <a:spcBef>
                <a:spcPts val="2133"/>
              </a:spcBef>
              <a:spcAft>
                <a:spcPts val="2133"/>
              </a:spcAft>
              <a:buClr>
                <a:schemeClr val="accent2"/>
              </a:buClr>
              <a:buSzPts val="1800"/>
              <a:buFont typeface="Poppins"/>
              <a:buNone/>
              <a:defRPr sz="2400" b="1">
                <a:solidFill>
                  <a:schemeClr val="accent2"/>
                </a:solidFill>
                <a:latin typeface="Poppins"/>
                <a:ea typeface="Poppins"/>
                <a:cs typeface="Poppins"/>
                <a:sym typeface="Poppins"/>
              </a:defRPr>
            </a:lvl9pPr>
          </a:lstStyle>
          <a:p>
            <a:endParaRPr/>
          </a:p>
        </p:txBody>
      </p:sp>
      <p:sp>
        <p:nvSpPr>
          <p:cNvPr id="347" name="Google Shape;347;p25"/>
          <p:cNvSpPr txBox="1">
            <a:spLocks noGrp="1"/>
          </p:cNvSpPr>
          <p:nvPr>
            <p:ph type="subTitle" idx="5"/>
          </p:nvPr>
        </p:nvSpPr>
        <p:spPr>
          <a:xfrm>
            <a:off x="950967" y="5410567"/>
            <a:ext cx="10272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1400"/>
              <a:buNone/>
              <a:defRPr sz="1867"/>
            </a:lvl1pPr>
            <a:lvl2pPr lvl="1" algn="ctr" rtl="0">
              <a:lnSpc>
                <a:spcPct val="100000"/>
              </a:lnSpc>
              <a:spcBef>
                <a:spcPts val="0"/>
              </a:spcBef>
              <a:spcAft>
                <a:spcPts val="0"/>
              </a:spcAft>
              <a:buSzPts val="1400"/>
              <a:buNone/>
              <a:defRPr/>
            </a:lvl2pPr>
            <a:lvl3pPr lvl="2" algn="ctr" rtl="0">
              <a:lnSpc>
                <a:spcPct val="100000"/>
              </a:lnSpc>
              <a:spcBef>
                <a:spcPts val="2133"/>
              </a:spcBef>
              <a:spcAft>
                <a:spcPts val="0"/>
              </a:spcAft>
              <a:buSzPts val="1400"/>
              <a:buNone/>
              <a:defRPr/>
            </a:lvl3pPr>
            <a:lvl4pPr lvl="3" algn="ctr" rtl="0">
              <a:lnSpc>
                <a:spcPct val="100000"/>
              </a:lnSpc>
              <a:spcBef>
                <a:spcPts val="2133"/>
              </a:spcBef>
              <a:spcAft>
                <a:spcPts val="0"/>
              </a:spcAft>
              <a:buSzPts val="1400"/>
              <a:buNone/>
              <a:defRPr/>
            </a:lvl4pPr>
            <a:lvl5pPr lvl="4" algn="ctr" rtl="0">
              <a:lnSpc>
                <a:spcPct val="100000"/>
              </a:lnSpc>
              <a:spcBef>
                <a:spcPts val="2133"/>
              </a:spcBef>
              <a:spcAft>
                <a:spcPts val="0"/>
              </a:spcAft>
              <a:buSzPts val="1400"/>
              <a:buNone/>
              <a:defRPr/>
            </a:lvl5pPr>
            <a:lvl6pPr lvl="5" algn="ctr" rtl="0">
              <a:lnSpc>
                <a:spcPct val="100000"/>
              </a:lnSpc>
              <a:spcBef>
                <a:spcPts val="2133"/>
              </a:spcBef>
              <a:spcAft>
                <a:spcPts val="0"/>
              </a:spcAft>
              <a:buSzPts val="1400"/>
              <a:buNone/>
              <a:defRPr/>
            </a:lvl6pPr>
            <a:lvl7pPr lvl="6" algn="ctr" rtl="0">
              <a:lnSpc>
                <a:spcPct val="100000"/>
              </a:lnSpc>
              <a:spcBef>
                <a:spcPts val="2133"/>
              </a:spcBef>
              <a:spcAft>
                <a:spcPts val="0"/>
              </a:spcAft>
              <a:buSzPts val="1400"/>
              <a:buNone/>
              <a:defRPr/>
            </a:lvl7pPr>
            <a:lvl8pPr lvl="7" algn="ctr" rtl="0">
              <a:lnSpc>
                <a:spcPct val="100000"/>
              </a:lnSpc>
              <a:spcBef>
                <a:spcPts val="2133"/>
              </a:spcBef>
              <a:spcAft>
                <a:spcPts val="0"/>
              </a:spcAft>
              <a:buSzPts val="1400"/>
              <a:buNone/>
              <a:defRPr/>
            </a:lvl8pPr>
            <a:lvl9pPr lvl="8" algn="ctr" rtl="0">
              <a:lnSpc>
                <a:spcPct val="100000"/>
              </a:lnSpc>
              <a:spcBef>
                <a:spcPts val="2133"/>
              </a:spcBef>
              <a:spcAft>
                <a:spcPts val="2133"/>
              </a:spcAft>
              <a:buSzPts val="1400"/>
              <a:buNone/>
              <a:defRPr/>
            </a:lvl9pPr>
          </a:lstStyle>
          <a:p>
            <a:endParaRPr/>
          </a:p>
        </p:txBody>
      </p:sp>
      <p:sp>
        <p:nvSpPr>
          <p:cNvPr id="348" name="Google Shape;348;p25"/>
          <p:cNvSpPr txBox="1">
            <a:spLocks noGrp="1"/>
          </p:cNvSpPr>
          <p:nvPr>
            <p:ph type="subTitle" idx="6"/>
          </p:nvPr>
        </p:nvSpPr>
        <p:spPr>
          <a:xfrm>
            <a:off x="950967" y="5035367"/>
            <a:ext cx="10272000" cy="5136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1pPr>
            <a:lvl2pPr lvl="1" algn="ctr" rtl="0">
              <a:lnSpc>
                <a:spcPct val="100000"/>
              </a:lnSpc>
              <a:spcBef>
                <a:spcPts val="0"/>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2pPr>
            <a:lvl3pPr lvl="2"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3pPr>
            <a:lvl4pPr lvl="3"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4pPr>
            <a:lvl5pPr lvl="4"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5pPr>
            <a:lvl6pPr lvl="5"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6pPr>
            <a:lvl7pPr lvl="6"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7pPr>
            <a:lvl8pPr lvl="7" algn="ctr" rtl="0">
              <a:lnSpc>
                <a:spcPct val="100000"/>
              </a:lnSpc>
              <a:spcBef>
                <a:spcPts val="2133"/>
              </a:spcBef>
              <a:spcAft>
                <a:spcPts val="0"/>
              </a:spcAft>
              <a:buClr>
                <a:schemeClr val="accent2"/>
              </a:buClr>
              <a:buSzPts val="1800"/>
              <a:buFont typeface="Poppins"/>
              <a:buNone/>
              <a:defRPr sz="2400" b="1">
                <a:solidFill>
                  <a:schemeClr val="accent2"/>
                </a:solidFill>
                <a:latin typeface="Poppins"/>
                <a:ea typeface="Poppins"/>
                <a:cs typeface="Poppins"/>
                <a:sym typeface="Poppins"/>
              </a:defRPr>
            </a:lvl8pPr>
            <a:lvl9pPr lvl="8" algn="ctr" rtl="0">
              <a:lnSpc>
                <a:spcPct val="100000"/>
              </a:lnSpc>
              <a:spcBef>
                <a:spcPts val="2133"/>
              </a:spcBef>
              <a:spcAft>
                <a:spcPts val="2133"/>
              </a:spcAft>
              <a:buClr>
                <a:schemeClr val="accent2"/>
              </a:buClr>
              <a:buSzPts val="1800"/>
              <a:buFont typeface="Poppins"/>
              <a:buNone/>
              <a:defRPr sz="2400" b="1">
                <a:solidFill>
                  <a:schemeClr val="accent2"/>
                </a:solidFill>
                <a:latin typeface="Poppins"/>
                <a:ea typeface="Poppins"/>
                <a:cs typeface="Poppins"/>
                <a:sym typeface="Poppins"/>
              </a:defRPr>
            </a:lvl9pPr>
          </a:lstStyle>
          <a:p>
            <a:endParaRPr/>
          </a:p>
        </p:txBody>
      </p:sp>
    </p:spTree>
    <p:extLst>
      <p:ext uri="{BB962C8B-B14F-4D97-AF65-F5344CB8AC3E}">
        <p14:creationId xmlns:p14="http://schemas.microsoft.com/office/powerpoint/2010/main" val="1673816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904AE0-3F7A-A5BF-AC6B-C985356DACAD}"/>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0DAB6AD-F036-8B76-B2A9-6F0482A502EE}"/>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E013BD79-95F3-C3F3-B3D7-63DB63B50BE4}"/>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61F4EAF5-5FCE-86D1-FD7A-7ED210182D0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763D6BCF-8FA4-97F1-DFB1-1F7021E77E3B}"/>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3200370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970D2B-9C9A-F8CC-A0BF-44D70E8A743E}"/>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B54BE847-2098-1793-C66E-861E80DAD21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C9D4030A-BF75-00C6-2AED-86F33EF44058}"/>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2AE6BDEF-F4D9-1129-DE58-B10CE1817B6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3E0210A8-162E-60B0-218D-FF129B89CA58}"/>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2875616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ADF0C6-310A-30CE-4DC2-28CD400AA45C}"/>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7CF47533-66B1-D342-5793-48849159BF89}"/>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84A31FC5-5FFE-87AC-0513-C70108433BFC}"/>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9D7DE2E2-5CC3-03C1-80BD-305F0ECA9617}"/>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6" name="Espaço Reservado para Rodapé 5">
            <a:extLst>
              <a:ext uri="{FF2B5EF4-FFF2-40B4-BE49-F238E27FC236}">
                <a16:creationId xmlns:a16="http://schemas.microsoft.com/office/drawing/2014/main" id="{785854CC-4D4A-64AD-E11E-EC4173FAD936}"/>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BCACDC1-7C03-261E-035D-3FA3CFB2BD12}"/>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2575416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22D8F1-68E0-00A7-C0F4-E3040ADAF725}"/>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A966FB53-AF49-4F02-3F54-6AB30AC862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DEA8257E-C872-6C27-A81E-1EB070986F01}"/>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1E924BB6-7A62-D9A1-AAB7-04F7211CD3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7911E662-CFA2-D52C-A5FE-7E92857AD923}"/>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F577DDA6-A2E9-BE54-E03B-2D4F6F155FDF}"/>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8" name="Espaço Reservado para Rodapé 7">
            <a:extLst>
              <a:ext uri="{FF2B5EF4-FFF2-40B4-BE49-F238E27FC236}">
                <a16:creationId xmlns:a16="http://schemas.microsoft.com/office/drawing/2014/main" id="{582E1DD2-394D-3A05-1987-13BFEF04029B}"/>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7B4B45C6-69E0-CA38-87E1-0B4A5DFB4818}"/>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1246826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B0656C-5A4E-3D19-B6A7-3752B15919D9}"/>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28776C35-234F-3243-0F08-008C7FE4F4A4}"/>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4" name="Espaço Reservado para Rodapé 3">
            <a:extLst>
              <a:ext uri="{FF2B5EF4-FFF2-40B4-BE49-F238E27FC236}">
                <a16:creationId xmlns:a16="http://schemas.microsoft.com/office/drawing/2014/main" id="{4408DF9D-A602-492D-057F-1A9BBCD27E85}"/>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2E0044CC-1100-DEE4-AE2F-4F32F05714BF}"/>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4092389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2EED8598-D9EC-08DD-D247-220B4DE6F430}"/>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3" name="Espaço Reservado para Rodapé 2">
            <a:extLst>
              <a:ext uri="{FF2B5EF4-FFF2-40B4-BE49-F238E27FC236}">
                <a16:creationId xmlns:a16="http://schemas.microsoft.com/office/drawing/2014/main" id="{5A93A293-1683-E1BF-D22F-BB381DBADDA9}"/>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F246B832-5528-9638-CDB9-588431ED3FD5}"/>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464329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15D73D-D798-F2FE-F795-7F7A8E2C4526}"/>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3950799D-F395-7078-D74A-E2FF553865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70B3716C-9436-5601-87E4-EDD8C7D689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054ACCEB-4930-DAC5-7164-75E3379597BA}"/>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6" name="Espaço Reservado para Rodapé 5">
            <a:extLst>
              <a:ext uri="{FF2B5EF4-FFF2-40B4-BE49-F238E27FC236}">
                <a16:creationId xmlns:a16="http://schemas.microsoft.com/office/drawing/2014/main" id="{437E9D82-CB88-C074-E0EE-43BFC6E0865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872A0DA4-277A-DE94-BC3A-D2BDA2BB6E6A}"/>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4127045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AA6E74-1A19-DE49-A9E5-104722293A1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8A0F7D0E-665F-0003-912C-2AB3F86264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5A2C88B1-D1E0-408B-0BEA-7748C9413D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F49D875-4F99-E981-D55C-94B509254BD3}"/>
              </a:ext>
            </a:extLst>
          </p:cNvPr>
          <p:cNvSpPr>
            <a:spLocks noGrp="1"/>
          </p:cNvSpPr>
          <p:nvPr>
            <p:ph type="dt" sz="half" idx="10"/>
          </p:nvPr>
        </p:nvSpPr>
        <p:spPr/>
        <p:txBody>
          <a:bodyPr/>
          <a:lstStyle/>
          <a:p>
            <a:fld id="{F7621E3A-53DA-4862-A2D5-EA83E20732EC}" type="datetimeFigureOut">
              <a:rPr lang="pt-BR" smtClean="0"/>
              <a:t>05/08/2025</a:t>
            </a:fld>
            <a:endParaRPr lang="pt-BR"/>
          </a:p>
        </p:txBody>
      </p:sp>
      <p:sp>
        <p:nvSpPr>
          <p:cNvPr id="6" name="Espaço Reservado para Rodapé 5">
            <a:extLst>
              <a:ext uri="{FF2B5EF4-FFF2-40B4-BE49-F238E27FC236}">
                <a16:creationId xmlns:a16="http://schemas.microsoft.com/office/drawing/2014/main" id="{9CB3113A-F13B-1393-CFA5-38C30B968912}"/>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096A0899-204C-7752-94C5-98752A88C640}"/>
              </a:ext>
            </a:extLst>
          </p:cNvPr>
          <p:cNvSpPr>
            <a:spLocks noGrp="1"/>
          </p:cNvSpPr>
          <p:nvPr>
            <p:ph type="sldNum" sz="quarter" idx="12"/>
          </p:nvPr>
        </p:nvSpPr>
        <p:spPr/>
        <p:txBody>
          <a:bodyPr/>
          <a:lstStyle/>
          <a:p>
            <a:fld id="{0DA3A1EE-0A60-4178-8007-F7FCD72BFFBD}" type="slidenum">
              <a:rPr lang="pt-BR" smtClean="0"/>
              <a:t>‹nº›</a:t>
            </a:fld>
            <a:endParaRPr lang="pt-BR"/>
          </a:p>
        </p:txBody>
      </p:sp>
    </p:spTree>
    <p:extLst>
      <p:ext uri="{BB962C8B-B14F-4D97-AF65-F5344CB8AC3E}">
        <p14:creationId xmlns:p14="http://schemas.microsoft.com/office/powerpoint/2010/main" val="3126767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C7948D5B-D770-12F7-7A18-D85E4BFDD4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9AAFEDBD-CAAB-6806-9DC5-FC8E96119A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F79DD1D-E5B0-BE51-2E21-BFAC8E3D22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7621E3A-53DA-4862-A2D5-EA83E20732EC}" type="datetimeFigureOut">
              <a:rPr lang="pt-BR" smtClean="0"/>
              <a:t>05/08/2025</a:t>
            </a:fld>
            <a:endParaRPr lang="pt-BR"/>
          </a:p>
        </p:txBody>
      </p:sp>
      <p:sp>
        <p:nvSpPr>
          <p:cNvPr id="5" name="Espaço Reservado para Rodapé 4">
            <a:extLst>
              <a:ext uri="{FF2B5EF4-FFF2-40B4-BE49-F238E27FC236}">
                <a16:creationId xmlns:a16="http://schemas.microsoft.com/office/drawing/2014/main" id="{A4130B28-56B5-D863-FD15-883DB2F606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BR"/>
          </a:p>
        </p:txBody>
      </p:sp>
      <p:sp>
        <p:nvSpPr>
          <p:cNvPr id="6" name="Espaço Reservado para Número de Slide 5">
            <a:extLst>
              <a:ext uri="{FF2B5EF4-FFF2-40B4-BE49-F238E27FC236}">
                <a16:creationId xmlns:a16="http://schemas.microsoft.com/office/drawing/2014/main" id="{E56ED240-BD64-2380-D58D-D7623F7614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DA3A1EE-0A60-4178-8007-F7FCD72BFFBD}" type="slidenum">
              <a:rPr lang="pt-BR" smtClean="0"/>
              <a:t>‹nº›</a:t>
            </a:fld>
            <a:endParaRPr lang="pt-BR"/>
          </a:p>
        </p:txBody>
      </p:sp>
    </p:spTree>
    <p:extLst>
      <p:ext uri="{BB962C8B-B14F-4D97-AF65-F5344CB8AC3E}">
        <p14:creationId xmlns:p14="http://schemas.microsoft.com/office/powerpoint/2010/main" val="878712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7.svg"/></Relationships>
</file>

<file path=ppt/slides/_rels/slide1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sv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7.png"/><Relationship Id="rId4" Type="http://schemas.openxmlformats.org/officeDocument/2006/relationships/image" Target="../media/image7.svg"/></Relationships>
</file>

<file path=ppt/slides/_rels/slide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23.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12.xml"/><Relationship Id="rId6" Type="http://schemas.openxmlformats.org/officeDocument/2006/relationships/image" Target="../media/image36.jpeg"/><Relationship Id="rId5" Type="http://schemas.openxmlformats.org/officeDocument/2006/relationships/image" Target="../media/image35.jpeg"/><Relationship Id="rId10" Type="http://schemas.openxmlformats.org/officeDocument/2006/relationships/image" Target="../media/image7.svg"/><Relationship Id="rId4" Type="http://schemas.openxmlformats.org/officeDocument/2006/relationships/image" Target="../media/image34.jpeg"/><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40.sv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image" Target="../media/image7.svg"/><Relationship Id="rId5" Type="http://schemas.openxmlformats.org/officeDocument/2006/relationships/diagramQuickStyle" Target="../diagrams/quickStyle1.xml"/><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9.svg"/></Relationships>
</file>

<file path=ppt/slides/_rels/slide30.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41.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7.svg"/><Relationship Id="rId3" Type="http://schemas.openxmlformats.org/officeDocument/2006/relationships/image" Target="../media/image46.png"/><Relationship Id="rId7" Type="http://schemas.openxmlformats.org/officeDocument/2006/relationships/image" Target="../media/image50.png"/><Relationship Id="rId12" Type="http://schemas.openxmlformats.org/officeDocument/2006/relationships/image" Target="../media/image6.png"/><Relationship Id="rId2" Type="http://schemas.openxmlformats.org/officeDocument/2006/relationships/image" Target="../media/image45.jpeg"/><Relationship Id="rId1" Type="http://schemas.openxmlformats.org/officeDocument/2006/relationships/slideLayout" Target="../slideLayouts/slideLayout12.xml"/><Relationship Id="rId6" Type="http://schemas.openxmlformats.org/officeDocument/2006/relationships/image" Target="../media/image49.png"/><Relationship Id="rId11" Type="http://schemas.openxmlformats.org/officeDocument/2006/relationships/image" Target="../media/image54.sv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2.xml"/><Relationship Id="rId5" Type="http://schemas.openxmlformats.org/officeDocument/2006/relationships/image" Target="../media/image7.sv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4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7.jpeg"/><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4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7.sv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7.svg"/></Relationships>
</file>

<file path=ppt/slides/_rels/slide4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5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58.jpeg"/></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9.png"/><Relationship Id="rId1" Type="http://schemas.openxmlformats.org/officeDocument/2006/relationships/slideLayout" Target="../slideLayouts/slideLayout12.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7.sv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m 7">
            <a:extLst>
              <a:ext uri="{FF2B5EF4-FFF2-40B4-BE49-F238E27FC236}">
                <a16:creationId xmlns:a16="http://schemas.microsoft.com/office/drawing/2014/main" id="{146903EF-4135-BC95-E441-DD2D6B2A8A80}"/>
              </a:ext>
            </a:extLst>
          </p:cNvPr>
          <p:cNvPicPr>
            <a:picLocks noChangeAspect="1"/>
          </p:cNvPicPr>
          <p:nvPr/>
        </p:nvPicPr>
        <p:blipFill>
          <a:blip r:embed="rId3"/>
          <a:stretch>
            <a:fillRect/>
          </a:stretch>
        </p:blipFill>
        <p:spPr>
          <a:xfrm>
            <a:off x="5278959" y="987609"/>
            <a:ext cx="3768161" cy="2293664"/>
          </a:xfrm>
          <a:prstGeom prst="rect">
            <a:avLst/>
          </a:prstGeom>
        </p:spPr>
      </p:pic>
      <p:grpSp>
        <p:nvGrpSpPr>
          <p:cNvPr id="17" name="Group 8">
            <a:extLst>
              <a:ext uri="{FF2B5EF4-FFF2-40B4-BE49-F238E27FC236}">
                <a16:creationId xmlns:a16="http://schemas.microsoft.com/office/drawing/2014/main" id="{8D928A5C-4B1B-4480-211E-62E12480FC72}"/>
              </a:ext>
            </a:extLst>
          </p:cNvPr>
          <p:cNvGrpSpPr/>
          <p:nvPr/>
        </p:nvGrpSpPr>
        <p:grpSpPr>
          <a:xfrm rot="19629283">
            <a:off x="-2356125" y="-1482748"/>
            <a:ext cx="9604361" cy="3852858"/>
            <a:chOff x="0" y="0"/>
            <a:chExt cx="4175065" cy="2118929"/>
          </a:xfrm>
        </p:grpSpPr>
        <p:sp>
          <p:nvSpPr>
            <p:cNvPr id="18" name="Freeform 9">
              <a:extLst>
                <a:ext uri="{FF2B5EF4-FFF2-40B4-BE49-F238E27FC236}">
                  <a16:creationId xmlns:a16="http://schemas.microsoft.com/office/drawing/2014/main" id="{06AB5D16-438E-F8E2-D647-A3CC0E2BD1AA}"/>
                </a:ext>
              </a:extLst>
            </p:cNvPr>
            <p:cNvSpPr/>
            <p:nvPr/>
          </p:nvSpPr>
          <p:spPr>
            <a:xfrm>
              <a:off x="0" y="0"/>
              <a:ext cx="4175065" cy="2118930"/>
            </a:xfrm>
            <a:custGeom>
              <a:avLst/>
              <a:gdLst/>
              <a:ahLst/>
              <a:cxnLst/>
              <a:rect l="l" t="t" r="r" b="b"/>
              <a:pathLst>
                <a:path w="4175065" h="2118930">
                  <a:moveTo>
                    <a:pt x="0" y="0"/>
                  </a:moveTo>
                  <a:lnTo>
                    <a:pt x="4175065" y="0"/>
                  </a:lnTo>
                  <a:lnTo>
                    <a:pt x="4175065" y="2118930"/>
                  </a:lnTo>
                  <a:lnTo>
                    <a:pt x="0" y="2118930"/>
                  </a:lnTo>
                  <a:close/>
                </a:path>
              </a:pathLst>
            </a:custGeom>
            <a:solidFill>
              <a:srgbClr val="F9AF45"/>
            </a:solidFill>
          </p:spPr>
          <p:txBody>
            <a:bodyPr/>
            <a:lstStyle/>
            <a:p>
              <a:endParaRPr lang="pt-BR"/>
            </a:p>
          </p:txBody>
        </p:sp>
        <p:sp>
          <p:nvSpPr>
            <p:cNvPr id="19" name="TextBox 10">
              <a:extLst>
                <a:ext uri="{FF2B5EF4-FFF2-40B4-BE49-F238E27FC236}">
                  <a16:creationId xmlns:a16="http://schemas.microsoft.com/office/drawing/2014/main" id="{51EB0CE2-3C0C-B700-CF46-1FD6B089886D}"/>
                </a:ext>
              </a:extLst>
            </p:cNvPr>
            <p:cNvSpPr txBox="1"/>
            <p:nvPr/>
          </p:nvSpPr>
          <p:spPr>
            <a:xfrm>
              <a:off x="0" y="-38100"/>
              <a:ext cx="4175065" cy="2157029"/>
            </a:xfrm>
            <a:prstGeom prst="rect">
              <a:avLst/>
            </a:prstGeom>
          </p:spPr>
          <p:txBody>
            <a:bodyPr lIns="50800" tIns="50800" rIns="50800" bIns="50800" rtlCol="0" anchor="ctr"/>
            <a:lstStyle/>
            <a:p>
              <a:pPr algn="ctr">
                <a:lnSpc>
                  <a:spcPts val="2659"/>
                </a:lnSpc>
              </a:pPr>
              <a:endParaRPr/>
            </a:p>
          </p:txBody>
        </p:sp>
      </p:grpSp>
      <p:sp>
        <p:nvSpPr>
          <p:cNvPr id="15" name="Freeform 11">
            <a:extLst>
              <a:ext uri="{FF2B5EF4-FFF2-40B4-BE49-F238E27FC236}">
                <a16:creationId xmlns:a16="http://schemas.microsoft.com/office/drawing/2014/main" id="{F21BDE53-4FFB-D612-5D18-61D54DD6F750}"/>
              </a:ext>
            </a:extLst>
          </p:cNvPr>
          <p:cNvSpPr/>
          <p:nvPr/>
        </p:nvSpPr>
        <p:spPr>
          <a:xfrm>
            <a:off x="-1" y="2048719"/>
            <a:ext cx="3877519" cy="4809281"/>
          </a:xfrm>
          <a:custGeom>
            <a:avLst/>
            <a:gdLst/>
            <a:ahLst/>
            <a:cxnLst/>
            <a:rect l="l" t="t" r="r" b="b"/>
            <a:pathLst>
              <a:path w="6941512" h="9607629">
                <a:moveTo>
                  <a:pt x="0" y="0"/>
                </a:moveTo>
                <a:lnTo>
                  <a:pt x="6941512" y="0"/>
                </a:lnTo>
                <a:lnTo>
                  <a:pt x="6941512" y="9607629"/>
                </a:lnTo>
                <a:lnTo>
                  <a:pt x="0" y="96076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pt-BR"/>
          </a:p>
        </p:txBody>
      </p:sp>
      <p:sp>
        <p:nvSpPr>
          <p:cNvPr id="16" name="Freeform 12">
            <a:extLst>
              <a:ext uri="{FF2B5EF4-FFF2-40B4-BE49-F238E27FC236}">
                <a16:creationId xmlns:a16="http://schemas.microsoft.com/office/drawing/2014/main" id="{98AE6A07-15AD-469E-2967-C90F8BDE8B35}"/>
              </a:ext>
            </a:extLst>
          </p:cNvPr>
          <p:cNvSpPr/>
          <p:nvPr/>
        </p:nvSpPr>
        <p:spPr>
          <a:xfrm flipH="1" flipV="1">
            <a:off x="8148576" y="-2"/>
            <a:ext cx="4043421" cy="4143738"/>
          </a:xfrm>
          <a:custGeom>
            <a:avLst/>
            <a:gdLst/>
            <a:ahLst/>
            <a:cxnLst/>
            <a:rect l="l" t="t" r="r" b="b"/>
            <a:pathLst>
              <a:path w="6314240" h="7708126">
                <a:moveTo>
                  <a:pt x="6314240" y="7708126"/>
                </a:moveTo>
                <a:lnTo>
                  <a:pt x="0" y="7708126"/>
                </a:lnTo>
                <a:lnTo>
                  <a:pt x="0" y="0"/>
                </a:lnTo>
                <a:lnTo>
                  <a:pt x="6314240" y="0"/>
                </a:lnTo>
                <a:lnTo>
                  <a:pt x="6314240" y="7708126"/>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pt-BR"/>
          </a:p>
        </p:txBody>
      </p:sp>
      <p:grpSp>
        <p:nvGrpSpPr>
          <p:cNvPr id="20" name="Group 8">
            <a:extLst>
              <a:ext uri="{FF2B5EF4-FFF2-40B4-BE49-F238E27FC236}">
                <a16:creationId xmlns:a16="http://schemas.microsoft.com/office/drawing/2014/main" id="{836CCFEB-CD11-6828-4365-79F0202067E7}"/>
              </a:ext>
            </a:extLst>
          </p:cNvPr>
          <p:cNvGrpSpPr/>
          <p:nvPr/>
        </p:nvGrpSpPr>
        <p:grpSpPr>
          <a:xfrm rot="19629283">
            <a:off x="7558424" y="5199541"/>
            <a:ext cx="7159335" cy="2139008"/>
            <a:chOff x="0" y="0"/>
            <a:chExt cx="4175065" cy="2118929"/>
          </a:xfrm>
          <a:solidFill>
            <a:srgbClr val="32A3DC"/>
          </a:solidFill>
        </p:grpSpPr>
        <p:sp>
          <p:nvSpPr>
            <p:cNvPr id="21" name="Freeform 9">
              <a:extLst>
                <a:ext uri="{FF2B5EF4-FFF2-40B4-BE49-F238E27FC236}">
                  <a16:creationId xmlns:a16="http://schemas.microsoft.com/office/drawing/2014/main" id="{BF168176-AA57-A7B2-AE33-5E1BBD1549CD}"/>
                </a:ext>
              </a:extLst>
            </p:cNvPr>
            <p:cNvSpPr/>
            <p:nvPr/>
          </p:nvSpPr>
          <p:spPr>
            <a:xfrm>
              <a:off x="0" y="0"/>
              <a:ext cx="4175065" cy="2118930"/>
            </a:xfrm>
            <a:custGeom>
              <a:avLst/>
              <a:gdLst/>
              <a:ahLst/>
              <a:cxnLst/>
              <a:rect l="l" t="t" r="r" b="b"/>
              <a:pathLst>
                <a:path w="4175065" h="2118930">
                  <a:moveTo>
                    <a:pt x="0" y="0"/>
                  </a:moveTo>
                  <a:lnTo>
                    <a:pt x="4175065" y="0"/>
                  </a:lnTo>
                  <a:lnTo>
                    <a:pt x="4175065" y="2118930"/>
                  </a:lnTo>
                  <a:lnTo>
                    <a:pt x="0" y="2118930"/>
                  </a:lnTo>
                  <a:close/>
                </a:path>
              </a:pathLst>
            </a:custGeom>
            <a:grpFill/>
          </p:spPr>
          <p:txBody>
            <a:bodyPr/>
            <a:lstStyle/>
            <a:p>
              <a:endParaRPr lang="pt-BR"/>
            </a:p>
          </p:txBody>
        </p:sp>
        <p:sp>
          <p:nvSpPr>
            <p:cNvPr id="22" name="TextBox 10">
              <a:extLst>
                <a:ext uri="{FF2B5EF4-FFF2-40B4-BE49-F238E27FC236}">
                  <a16:creationId xmlns:a16="http://schemas.microsoft.com/office/drawing/2014/main" id="{BE428725-A81F-43DF-3DC5-4B0AC6343778}"/>
                </a:ext>
              </a:extLst>
            </p:cNvPr>
            <p:cNvSpPr txBox="1"/>
            <p:nvPr/>
          </p:nvSpPr>
          <p:spPr>
            <a:xfrm>
              <a:off x="0" y="-38100"/>
              <a:ext cx="4175065" cy="2157029"/>
            </a:xfrm>
            <a:prstGeom prst="rect">
              <a:avLst/>
            </a:prstGeom>
            <a:grpFill/>
          </p:spPr>
          <p:txBody>
            <a:bodyPr lIns="50800" tIns="50800" rIns="50800" bIns="50800" rtlCol="0" anchor="ctr"/>
            <a:lstStyle/>
            <a:p>
              <a:pPr algn="ctr">
                <a:lnSpc>
                  <a:spcPts val="2659"/>
                </a:lnSpc>
              </a:pPr>
              <a:endParaRPr/>
            </a:p>
          </p:txBody>
        </p:sp>
      </p:grpSp>
      <p:sp>
        <p:nvSpPr>
          <p:cNvPr id="24" name="CaixaDeTexto 23">
            <a:extLst>
              <a:ext uri="{FF2B5EF4-FFF2-40B4-BE49-F238E27FC236}">
                <a16:creationId xmlns:a16="http://schemas.microsoft.com/office/drawing/2014/main" id="{D38E4F59-6F94-2698-C7CC-73C9D36E3D08}"/>
              </a:ext>
            </a:extLst>
          </p:cNvPr>
          <p:cNvSpPr txBox="1"/>
          <p:nvPr/>
        </p:nvSpPr>
        <p:spPr>
          <a:xfrm>
            <a:off x="2326677" y="3776643"/>
            <a:ext cx="8681526" cy="1323439"/>
          </a:xfrm>
          <a:prstGeom prst="rect">
            <a:avLst/>
          </a:prstGeom>
          <a:noFill/>
        </p:spPr>
        <p:txBody>
          <a:bodyPr wrap="square" rtlCol="0">
            <a:spAutoFit/>
          </a:bodyPr>
          <a:lstStyle/>
          <a:p>
            <a:pPr algn="ctr"/>
            <a:r>
              <a:rPr lang="pt-BR" sz="4000" b="1" dirty="0">
                <a:solidFill>
                  <a:srgbClr val="002060"/>
                </a:solidFill>
                <a:latin typeface="Poppins" panose="00000500000000000000" pitchFamily="2" charset="0"/>
                <a:cs typeface="Poppins" panose="00000500000000000000" pitchFamily="2" charset="0"/>
              </a:rPr>
              <a:t>Legislação da</a:t>
            </a:r>
          </a:p>
          <a:p>
            <a:pPr algn="ctr"/>
            <a:r>
              <a:rPr lang="pt-BR" sz="4000" b="1" dirty="0">
                <a:solidFill>
                  <a:srgbClr val="002060"/>
                </a:solidFill>
                <a:latin typeface="Poppins" panose="00000500000000000000" pitchFamily="2" charset="0"/>
                <a:cs typeface="Poppins" panose="00000500000000000000" pitchFamily="2" charset="0"/>
              </a:rPr>
              <a:t>Compensação Previdenciária </a:t>
            </a:r>
          </a:p>
        </p:txBody>
      </p:sp>
      <p:sp>
        <p:nvSpPr>
          <p:cNvPr id="2" name="CaixaDeTexto 1">
            <a:extLst>
              <a:ext uri="{FF2B5EF4-FFF2-40B4-BE49-F238E27FC236}">
                <a16:creationId xmlns:a16="http://schemas.microsoft.com/office/drawing/2014/main" id="{E1017FDA-3667-5C36-61E5-B10105EAF0D6}"/>
              </a:ext>
            </a:extLst>
          </p:cNvPr>
          <p:cNvSpPr txBox="1"/>
          <p:nvPr/>
        </p:nvSpPr>
        <p:spPr>
          <a:xfrm>
            <a:off x="3937364" y="6394642"/>
            <a:ext cx="4317272" cy="369332"/>
          </a:xfrm>
          <a:prstGeom prst="rect">
            <a:avLst/>
          </a:prstGeom>
          <a:noFill/>
        </p:spPr>
        <p:txBody>
          <a:bodyPr wrap="none" rtlCol="0">
            <a:spAutoFit/>
          </a:bodyPr>
          <a:lstStyle/>
          <a:p>
            <a:r>
              <a:rPr lang="pt-BR" dirty="0"/>
              <a:t>Águas de Lindóia/SP, 5 de agosto de 2025</a:t>
            </a:r>
          </a:p>
        </p:txBody>
      </p:sp>
    </p:spTree>
    <p:extLst>
      <p:ext uri="{BB962C8B-B14F-4D97-AF65-F5344CB8AC3E}">
        <p14:creationId xmlns:p14="http://schemas.microsoft.com/office/powerpoint/2010/main" val="243075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D0595485-FA22-E3AF-DCC7-D1836CC937EF}"/>
              </a:ext>
            </a:extLst>
          </p:cNvPr>
          <p:cNvPicPr>
            <a:picLocks noChangeAspect="1"/>
          </p:cNvPicPr>
          <p:nvPr/>
        </p:nvPicPr>
        <p:blipFill>
          <a:blip r:embed="rId2"/>
          <a:stretch>
            <a:fillRect/>
          </a:stretch>
        </p:blipFill>
        <p:spPr>
          <a:xfrm>
            <a:off x="1353616" y="777189"/>
            <a:ext cx="7978466" cy="4593393"/>
          </a:xfrm>
          <a:prstGeom prst="rect">
            <a:avLst/>
          </a:prstGeom>
        </p:spPr>
      </p:pic>
      <p:pic>
        <p:nvPicPr>
          <p:cNvPr id="5" name="Imagem 4">
            <a:extLst>
              <a:ext uri="{FF2B5EF4-FFF2-40B4-BE49-F238E27FC236}">
                <a16:creationId xmlns:a16="http://schemas.microsoft.com/office/drawing/2014/main" id="{1546B877-AAD2-E8D3-9D79-A45E95FB7DE6}"/>
              </a:ext>
            </a:extLst>
          </p:cNvPr>
          <p:cNvPicPr>
            <a:picLocks noChangeAspect="1"/>
          </p:cNvPicPr>
          <p:nvPr/>
        </p:nvPicPr>
        <p:blipFill>
          <a:blip r:embed="rId3"/>
          <a:stretch>
            <a:fillRect/>
          </a:stretch>
        </p:blipFill>
        <p:spPr>
          <a:xfrm>
            <a:off x="3732075" y="4702960"/>
            <a:ext cx="8183117" cy="1190791"/>
          </a:xfrm>
          <a:prstGeom prst="rect">
            <a:avLst/>
          </a:prstGeom>
        </p:spPr>
      </p:pic>
      <p:pic>
        <p:nvPicPr>
          <p:cNvPr id="7" name="Imagem 6">
            <a:extLst>
              <a:ext uri="{FF2B5EF4-FFF2-40B4-BE49-F238E27FC236}">
                <a16:creationId xmlns:a16="http://schemas.microsoft.com/office/drawing/2014/main" id="{03E974B3-9B3F-89AA-BE07-7B03D14AB888}"/>
              </a:ext>
            </a:extLst>
          </p:cNvPr>
          <p:cNvPicPr>
            <a:picLocks noChangeAspect="1"/>
          </p:cNvPicPr>
          <p:nvPr/>
        </p:nvPicPr>
        <p:blipFill>
          <a:blip r:embed="rId4"/>
          <a:stretch>
            <a:fillRect/>
          </a:stretch>
        </p:blipFill>
        <p:spPr>
          <a:xfrm>
            <a:off x="1624996" y="5893751"/>
            <a:ext cx="7935432" cy="781159"/>
          </a:xfrm>
          <a:prstGeom prst="rect">
            <a:avLst/>
          </a:prstGeom>
        </p:spPr>
      </p:pic>
      <p:sp>
        <p:nvSpPr>
          <p:cNvPr id="8" name="Retângulo 7">
            <a:extLst>
              <a:ext uri="{FF2B5EF4-FFF2-40B4-BE49-F238E27FC236}">
                <a16:creationId xmlns:a16="http://schemas.microsoft.com/office/drawing/2014/main" id="{50942858-8FBC-059C-D6AA-D48124508E1A}"/>
              </a:ext>
            </a:extLst>
          </p:cNvPr>
          <p:cNvSpPr/>
          <p:nvPr/>
        </p:nvSpPr>
        <p:spPr>
          <a:xfrm>
            <a:off x="3453796" y="3094716"/>
            <a:ext cx="755780" cy="163614"/>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936E2069-244A-8058-7799-9A32B00E31F6}"/>
              </a:ext>
            </a:extLst>
          </p:cNvPr>
          <p:cNvSpPr txBox="1"/>
          <p:nvPr/>
        </p:nvSpPr>
        <p:spPr>
          <a:xfrm>
            <a:off x="2895600" y="183090"/>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sp>
        <p:nvSpPr>
          <p:cNvPr id="10" name="Freeform 3">
            <a:extLst>
              <a:ext uri="{FF2B5EF4-FFF2-40B4-BE49-F238E27FC236}">
                <a16:creationId xmlns:a16="http://schemas.microsoft.com/office/drawing/2014/main" id="{192C3812-CF54-FB2A-0245-842D762AE199}"/>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pt-BR"/>
          </a:p>
        </p:txBody>
      </p:sp>
    </p:spTree>
    <p:extLst>
      <p:ext uri="{BB962C8B-B14F-4D97-AF65-F5344CB8AC3E}">
        <p14:creationId xmlns:p14="http://schemas.microsoft.com/office/powerpoint/2010/main" val="173015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F69006D-3AA2-4C82-50E5-F2259F1E3980}"/>
              </a:ext>
            </a:extLst>
          </p:cNvPr>
          <p:cNvSpPr txBox="1"/>
          <p:nvPr/>
        </p:nvSpPr>
        <p:spPr>
          <a:xfrm>
            <a:off x="3083151" y="118158"/>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pic>
        <p:nvPicPr>
          <p:cNvPr id="8" name="Imagem 7">
            <a:extLst>
              <a:ext uri="{FF2B5EF4-FFF2-40B4-BE49-F238E27FC236}">
                <a16:creationId xmlns:a16="http://schemas.microsoft.com/office/drawing/2014/main" id="{F4EA2E9C-1279-52AD-3F66-1245F309F286}"/>
              </a:ext>
            </a:extLst>
          </p:cNvPr>
          <p:cNvPicPr>
            <a:picLocks noChangeAspect="1"/>
          </p:cNvPicPr>
          <p:nvPr/>
        </p:nvPicPr>
        <p:blipFill>
          <a:blip r:embed="rId2"/>
          <a:stretch>
            <a:fillRect/>
          </a:stretch>
        </p:blipFill>
        <p:spPr>
          <a:xfrm>
            <a:off x="467826" y="5124010"/>
            <a:ext cx="8907118" cy="1400370"/>
          </a:xfrm>
          <a:prstGeom prst="rect">
            <a:avLst/>
          </a:prstGeom>
        </p:spPr>
      </p:pic>
      <p:sp>
        <p:nvSpPr>
          <p:cNvPr id="9" name="Retângulo 8">
            <a:extLst>
              <a:ext uri="{FF2B5EF4-FFF2-40B4-BE49-F238E27FC236}">
                <a16:creationId xmlns:a16="http://schemas.microsoft.com/office/drawing/2014/main" id="{251DC94C-564E-2F61-BC1C-54A508F4B0F3}"/>
              </a:ext>
            </a:extLst>
          </p:cNvPr>
          <p:cNvSpPr/>
          <p:nvPr/>
        </p:nvSpPr>
        <p:spPr>
          <a:xfrm>
            <a:off x="2519265" y="2248678"/>
            <a:ext cx="970384" cy="13995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a:extLst>
              <a:ext uri="{FF2B5EF4-FFF2-40B4-BE49-F238E27FC236}">
                <a16:creationId xmlns:a16="http://schemas.microsoft.com/office/drawing/2014/main" id="{7B69565E-C7FD-49DB-D52D-B50D7D33824A}"/>
              </a:ext>
            </a:extLst>
          </p:cNvPr>
          <p:cNvSpPr/>
          <p:nvPr/>
        </p:nvSpPr>
        <p:spPr>
          <a:xfrm>
            <a:off x="615820" y="-1"/>
            <a:ext cx="1417531" cy="410547"/>
          </a:xfrm>
          <a:prstGeom prst="rect">
            <a:avLst/>
          </a:prstGeom>
          <a:solidFill>
            <a:srgbClr val="00A85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a:extLst>
              <a:ext uri="{FF2B5EF4-FFF2-40B4-BE49-F238E27FC236}">
                <a16:creationId xmlns:a16="http://schemas.microsoft.com/office/drawing/2014/main" id="{846822E6-B57A-524B-0BF8-9E26B576BA9B}"/>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Freeform 3">
            <a:extLst>
              <a:ext uri="{FF2B5EF4-FFF2-40B4-BE49-F238E27FC236}">
                <a16:creationId xmlns:a16="http://schemas.microsoft.com/office/drawing/2014/main" id="{33378D27-52BA-80AC-3E98-2BE5577E031E}"/>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pic>
        <p:nvPicPr>
          <p:cNvPr id="4" name="Imagem 3">
            <a:extLst>
              <a:ext uri="{FF2B5EF4-FFF2-40B4-BE49-F238E27FC236}">
                <a16:creationId xmlns:a16="http://schemas.microsoft.com/office/drawing/2014/main" id="{A7BADA29-7CC9-2DDC-E337-4511D8625F2B}"/>
              </a:ext>
            </a:extLst>
          </p:cNvPr>
          <p:cNvPicPr>
            <a:picLocks noChangeAspect="1"/>
          </p:cNvPicPr>
          <p:nvPr/>
        </p:nvPicPr>
        <p:blipFill>
          <a:blip r:embed="rId5"/>
          <a:stretch>
            <a:fillRect/>
          </a:stretch>
        </p:blipFill>
        <p:spPr>
          <a:xfrm>
            <a:off x="1097746" y="917847"/>
            <a:ext cx="7897327" cy="3229426"/>
          </a:xfrm>
          <a:prstGeom prst="rect">
            <a:avLst/>
          </a:prstGeom>
        </p:spPr>
      </p:pic>
      <p:pic>
        <p:nvPicPr>
          <p:cNvPr id="6" name="Imagem 5">
            <a:extLst>
              <a:ext uri="{FF2B5EF4-FFF2-40B4-BE49-F238E27FC236}">
                <a16:creationId xmlns:a16="http://schemas.microsoft.com/office/drawing/2014/main" id="{278DCE61-E9F0-76FC-A4A0-DC8197A09684}"/>
              </a:ext>
            </a:extLst>
          </p:cNvPr>
          <p:cNvPicPr>
            <a:picLocks noChangeAspect="1"/>
          </p:cNvPicPr>
          <p:nvPr/>
        </p:nvPicPr>
        <p:blipFill>
          <a:blip r:embed="rId6"/>
          <a:stretch>
            <a:fillRect/>
          </a:stretch>
        </p:blipFill>
        <p:spPr>
          <a:xfrm>
            <a:off x="3998812" y="3951809"/>
            <a:ext cx="7916380" cy="1133633"/>
          </a:xfrm>
          <a:prstGeom prst="rect">
            <a:avLst/>
          </a:prstGeom>
        </p:spPr>
      </p:pic>
    </p:spTree>
    <p:extLst>
      <p:ext uri="{BB962C8B-B14F-4D97-AF65-F5344CB8AC3E}">
        <p14:creationId xmlns:p14="http://schemas.microsoft.com/office/powerpoint/2010/main" val="629554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3">
            <a:extLst>
              <a:ext uri="{FF2B5EF4-FFF2-40B4-BE49-F238E27FC236}">
                <a16:creationId xmlns:a16="http://schemas.microsoft.com/office/drawing/2014/main" id="{837088FF-038E-6F7E-19CB-D1C5099BBE49}"/>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pic>
        <p:nvPicPr>
          <p:cNvPr id="8" name="Imagem 7">
            <a:extLst>
              <a:ext uri="{FF2B5EF4-FFF2-40B4-BE49-F238E27FC236}">
                <a16:creationId xmlns:a16="http://schemas.microsoft.com/office/drawing/2014/main" id="{2708A271-25F3-5148-0325-F86955B45296}"/>
              </a:ext>
            </a:extLst>
          </p:cNvPr>
          <p:cNvPicPr>
            <a:picLocks noChangeAspect="1"/>
          </p:cNvPicPr>
          <p:nvPr/>
        </p:nvPicPr>
        <p:blipFill>
          <a:blip r:embed="rId4"/>
          <a:stretch>
            <a:fillRect/>
          </a:stretch>
        </p:blipFill>
        <p:spPr>
          <a:xfrm>
            <a:off x="6918960" y="258962"/>
            <a:ext cx="4511040" cy="2138801"/>
          </a:xfrm>
          <a:prstGeom prst="rect">
            <a:avLst/>
          </a:prstGeom>
          <a:ln>
            <a:noFill/>
          </a:ln>
          <a:effectLst>
            <a:outerShdw blurRad="292100" dist="139700" dir="2700000" algn="tl" rotWithShape="0">
              <a:srgbClr val="333333">
                <a:alpha val="65000"/>
              </a:srgbClr>
            </a:outerShdw>
          </a:effectLst>
        </p:spPr>
      </p:pic>
      <p:sp>
        <p:nvSpPr>
          <p:cNvPr id="11" name="CaixaDeTexto 10">
            <a:extLst>
              <a:ext uri="{FF2B5EF4-FFF2-40B4-BE49-F238E27FC236}">
                <a16:creationId xmlns:a16="http://schemas.microsoft.com/office/drawing/2014/main" id="{CC68E40E-F2FF-8DB2-3A9B-D6F6A14F92A8}"/>
              </a:ext>
            </a:extLst>
          </p:cNvPr>
          <p:cNvSpPr txBox="1"/>
          <p:nvPr/>
        </p:nvSpPr>
        <p:spPr>
          <a:xfrm>
            <a:off x="751840" y="2762238"/>
            <a:ext cx="11013440" cy="3693319"/>
          </a:xfrm>
          <a:prstGeom prst="rect">
            <a:avLst/>
          </a:prstGeom>
          <a:noFill/>
        </p:spPr>
        <p:txBody>
          <a:bodyPr wrap="square">
            <a:spAutoFit/>
          </a:bodyPr>
          <a:lstStyle/>
          <a:p>
            <a:pPr algn="just"/>
            <a:r>
              <a:rPr lang="pt-BR" dirty="0"/>
              <a:t>COMPENSAÇÃO FINANCEIRA PREVIDENCIÁRIA. CERTIDÃO DE TEMPO DE CONTRIBUIÇÃO (CTC) EMITIDAS ANTES DA PORTARIA MPS Nº 154, DE 2008. CONTAGEM RECÍPROCA. ELEMENTOS MÍNIMOS DE IDENTIFICAÇÃO. AUSÊNCIA DE INFORMAÇÃO DE DESTINAÇÃO. POSSIBILIDADE DE MITIGAÇÃO. ANÁLISE CRITERIOSA PELO REGIME DE ORIGEM. VEDAÇÃO À DUPLA CONTAGEM. </a:t>
            </a:r>
          </a:p>
          <a:p>
            <a:pPr algn="just"/>
            <a:endParaRPr lang="pt-BR" dirty="0"/>
          </a:p>
          <a:p>
            <a:pPr algn="just"/>
            <a:r>
              <a:rPr lang="pt-BR" dirty="0"/>
              <a:t>A convalidação das certidões emitidas antes da publicação da Portaria MPS nº 154, de 2008, implica que estas não precisam ser reemitidas para atender aos requisitos introduzidos pela nova norma. A CTC tem a finalidade de viabilizar a contagem recíproca de tempo de contribuição, não se tratando, portanto, de uma simples declaração da existência de um tempo de trabalho do servidor. Por esse motivo, o DRPPS vem orientando aos RPPS, com o intuito de fomentar a eficácia na operacionalização da compensação financeira entre os regimes, que a aplicação do inciso I do art. 210 da Portaria MTP nº 1.467, de 2022, não autoriza a aceitação de certidões desprovidas de elementos mínimos que possibilitem identificar que a emissão da certidão possui como finalidade precípua a contagem recíproca do tempo de serviço ou contribuição. </a:t>
            </a:r>
          </a:p>
        </p:txBody>
      </p:sp>
    </p:spTree>
    <p:extLst>
      <p:ext uri="{BB962C8B-B14F-4D97-AF65-F5344CB8AC3E}">
        <p14:creationId xmlns:p14="http://schemas.microsoft.com/office/powerpoint/2010/main" val="2398342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F3167-2F3A-AD0B-5045-2B76ADEFBF35}"/>
            </a:ext>
          </a:extLst>
        </p:cNvPr>
        <p:cNvGrpSpPr/>
        <p:nvPr/>
      </p:nvGrpSpPr>
      <p:grpSpPr>
        <a:xfrm>
          <a:off x="0" y="0"/>
          <a:ext cx="0" cy="0"/>
          <a:chOff x="0" y="0"/>
          <a:chExt cx="0" cy="0"/>
        </a:xfrm>
      </p:grpSpPr>
      <p:sp>
        <p:nvSpPr>
          <p:cNvPr id="7" name="Freeform 3">
            <a:extLst>
              <a:ext uri="{FF2B5EF4-FFF2-40B4-BE49-F238E27FC236}">
                <a16:creationId xmlns:a16="http://schemas.microsoft.com/office/drawing/2014/main" id="{7E96B2B3-174D-FC32-79CD-3D0F06FD4CD0}"/>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11" name="CaixaDeTexto 10">
            <a:extLst>
              <a:ext uri="{FF2B5EF4-FFF2-40B4-BE49-F238E27FC236}">
                <a16:creationId xmlns:a16="http://schemas.microsoft.com/office/drawing/2014/main" id="{4328562F-79A7-9C37-740B-C28CBC7BEDA6}"/>
              </a:ext>
            </a:extLst>
          </p:cNvPr>
          <p:cNvSpPr txBox="1"/>
          <p:nvPr/>
        </p:nvSpPr>
        <p:spPr>
          <a:xfrm>
            <a:off x="741680" y="650240"/>
            <a:ext cx="11013440" cy="5909310"/>
          </a:xfrm>
          <a:prstGeom prst="rect">
            <a:avLst/>
          </a:prstGeom>
          <a:noFill/>
        </p:spPr>
        <p:txBody>
          <a:bodyPr wrap="square">
            <a:spAutoFit/>
          </a:bodyPr>
          <a:lstStyle/>
          <a:p>
            <a:pPr algn="just"/>
            <a:r>
              <a:rPr lang="pt-BR" dirty="0"/>
              <a:t>Contudo, certidões que não contenham referências expressas às leis de contagem recíproca ou ao(s) regime(s) destinatário(s) dos períodos nelas consignados podem, ainda assim, apresentar outros elementos que, aliados às informações relativas ao segurado disponíveis no regime, sirvam para fundamentar, a critério do regime de origem, o deferimento da compensação financeira eventualmente requerida pelo regime instituidor. Essa possibilidade pressupõe que as certidões registrem períodos que correspondam à existência de RPPS no âmbito do ente federativo e que o servidor mencionado tenha efetivamente estado amparado por esse regime durante o período certificado. </a:t>
            </a:r>
          </a:p>
          <a:p>
            <a:pPr algn="just"/>
            <a:endParaRPr lang="pt-BR" dirty="0"/>
          </a:p>
          <a:p>
            <a:pPr algn="just"/>
            <a:r>
              <a:rPr lang="pt-BR" dirty="0"/>
              <a:t>A ausência de informações específicas sobre a destinação dos períodos certificados pode ser mitigada, desde que o regime de origem, destinatário do requerimento de compensação financeira, comprove, mediante análise criteriosa dos assentamentos funcionais e dos dados constantes nos sistemas de gestão de pessoas da Administração Pública relacionados ao segurado, que o tempo de contribuição NÃO foi utilizado na concessão de benefício ou averbado por regime previdenciário diverso do solicitante da compensação. </a:t>
            </a:r>
          </a:p>
          <a:p>
            <a:pPr algn="just"/>
            <a:endParaRPr lang="pt-BR" dirty="0"/>
          </a:p>
          <a:p>
            <a:pPr algn="just"/>
            <a:r>
              <a:rPr lang="pt-BR" dirty="0"/>
              <a:t>Nessa perspectiva, sendo o regime de origem responsável pela emissão da CTC ou CTS e o destinatário do requerimento de compensação financeira, a abertura de exigências fundamentadas na ausência de indicação formal da destinação do documento não se justifica quando existirem elementos concretos e suficientes para afastar dúvidas relativas à ocorrência de dupla contagem de tempo para concessão de aposentadoria, expressamente vedado pelo inciso III do art. 96 da Lei nº 8.213, de 1991. Essa abordagem se mostra inadequada, especialmente quando há registros inequívocos de que as contribuições previdenciárias do segurado foram regularmente recolhidas ao RPPS no período, conforme apontado pelo consulente. </a:t>
            </a:r>
          </a:p>
        </p:txBody>
      </p:sp>
    </p:spTree>
    <p:extLst>
      <p:ext uri="{BB962C8B-B14F-4D97-AF65-F5344CB8AC3E}">
        <p14:creationId xmlns:p14="http://schemas.microsoft.com/office/powerpoint/2010/main" val="823382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31EAB-34BC-12DD-DF0E-0948BB7D35FF}"/>
            </a:ext>
          </a:extLst>
        </p:cNvPr>
        <p:cNvGrpSpPr/>
        <p:nvPr/>
      </p:nvGrpSpPr>
      <p:grpSpPr>
        <a:xfrm>
          <a:off x="0" y="0"/>
          <a:ext cx="0" cy="0"/>
          <a:chOff x="0" y="0"/>
          <a:chExt cx="0" cy="0"/>
        </a:xfrm>
      </p:grpSpPr>
      <p:sp>
        <p:nvSpPr>
          <p:cNvPr id="7" name="Freeform 3">
            <a:extLst>
              <a:ext uri="{FF2B5EF4-FFF2-40B4-BE49-F238E27FC236}">
                <a16:creationId xmlns:a16="http://schemas.microsoft.com/office/drawing/2014/main" id="{E673D087-3C54-B61E-3A92-3E9F0A8C172A}"/>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
        <p:nvSpPr>
          <p:cNvPr id="11" name="CaixaDeTexto 10">
            <a:extLst>
              <a:ext uri="{FF2B5EF4-FFF2-40B4-BE49-F238E27FC236}">
                <a16:creationId xmlns:a16="http://schemas.microsoft.com/office/drawing/2014/main" id="{829E04C9-3714-99B9-B29D-26B125A7DA13}"/>
              </a:ext>
            </a:extLst>
          </p:cNvPr>
          <p:cNvSpPr txBox="1"/>
          <p:nvPr/>
        </p:nvSpPr>
        <p:spPr>
          <a:xfrm>
            <a:off x="762000" y="1878318"/>
            <a:ext cx="11013440" cy="2031325"/>
          </a:xfrm>
          <a:prstGeom prst="rect">
            <a:avLst/>
          </a:prstGeom>
          <a:noFill/>
        </p:spPr>
        <p:txBody>
          <a:bodyPr wrap="square">
            <a:spAutoFit/>
          </a:bodyPr>
          <a:lstStyle/>
          <a:p>
            <a:pPr algn="just"/>
            <a:r>
              <a:rPr lang="pt-BR" dirty="0"/>
              <a:t>Nessa perspectiva, sendo o regime de origem responsável pela emissão da CTC ou CTS e o destinatário do requerimento de compensação financeira, a abertura de exigências fundamentadas na ausência de indicação formal da destinação do documento não se justifica quando existirem elementos concretos e suficientes para afastar dúvidas relativas à ocorrência de dupla contagem de tempo para concessão de aposentadoria, expressamente vedado pelo inciso III do art. 96 da Lei nº 8.213, de 1991. Essa abordagem se mostra inadequada, especialmente quando há registros inequívocos de que as contribuições previdenciárias do segurado foram regularmente recolhidas ao RPPS no período, conforme apontado pelo consulente. </a:t>
            </a:r>
          </a:p>
        </p:txBody>
      </p:sp>
      <p:sp>
        <p:nvSpPr>
          <p:cNvPr id="3" name="CaixaDeTexto 2">
            <a:extLst>
              <a:ext uri="{FF2B5EF4-FFF2-40B4-BE49-F238E27FC236}">
                <a16:creationId xmlns:a16="http://schemas.microsoft.com/office/drawing/2014/main" id="{15DCFDDC-6733-267C-44C8-585D529C34DA}"/>
              </a:ext>
            </a:extLst>
          </p:cNvPr>
          <p:cNvSpPr txBox="1"/>
          <p:nvPr/>
        </p:nvSpPr>
        <p:spPr>
          <a:xfrm>
            <a:off x="762000" y="3993495"/>
            <a:ext cx="10891520" cy="646331"/>
          </a:xfrm>
          <a:prstGeom prst="rect">
            <a:avLst/>
          </a:prstGeom>
          <a:noFill/>
        </p:spPr>
        <p:txBody>
          <a:bodyPr wrap="square">
            <a:spAutoFit/>
          </a:bodyPr>
          <a:lstStyle/>
          <a:p>
            <a:pPr algn="just"/>
            <a:r>
              <a:rPr lang="pt-BR" dirty="0"/>
              <a:t>(Divisão de Orientação e Informações Técnicas - DIOIT/CGNAL/DRPPS/SRPC/MPS. GESCON L523221/2024. Data: 11/12/2024). </a:t>
            </a:r>
          </a:p>
        </p:txBody>
      </p:sp>
    </p:spTree>
    <p:extLst>
      <p:ext uri="{BB962C8B-B14F-4D97-AF65-F5344CB8AC3E}">
        <p14:creationId xmlns:p14="http://schemas.microsoft.com/office/powerpoint/2010/main" val="2504244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0"/>
          <p:cNvSpPr txBox="1">
            <a:spLocks noGrp="1"/>
          </p:cNvSpPr>
          <p:nvPr>
            <p:ph type="title"/>
          </p:nvPr>
        </p:nvSpPr>
        <p:spPr>
          <a:xfrm>
            <a:off x="2646560" y="81664"/>
            <a:ext cx="10272000" cy="763600"/>
          </a:xfrm>
          <a:prstGeom prst="rect">
            <a:avLst/>
          </a:prstGeom>
        </p:spPr>
        <p:txBody>
          <a:bodyPr spcFirstLastPara="1" wrap="square" lIns="121900" tIns="121900" rIns="121900" bIns="121900" anchor="t" anchorCtr="0">
            <a:noAutofit/>
          </a:bodyPr>
          <a:lstStyle/>
          <a:p>
            <a:r>
              <a:rPr lang="en" sz="3600" dirty="0"/>
              <a:t>Regulamentação da Compensação Previdenciária</a:t>
            </a:r>
            <a:endParaRPr sz="3600" dirty="0"/>
          </a:p>
        </p:txBody>
      </p:sp>
      <p:sp>
        <p:nvSpPr>
          <p:cNvPr id="12" name="CaixaDeTexto 11">
            <a:extLst>
              <a:ext uri="{FF2B5EF4-FFF2-40B4-BE49-F238E27FC236}">
                <a16:creationId xmlns:a16="http://schemas.microsoft.com/office/drawing/2014/main" id="{0FB942E3-0EE2-AD55-A016-C200AFFF3384}"/>
              </a:ext>
            </a:extLst>
          </p:cNvPr>
          <p:cNvSpPr txBox="1"/>
          <p:nvPr/>
        </p:nvSpPr>
        <p:spPr>
          <a:xfrm>
            <a:off x="875515" y="1690529"/>
            <a:ext cx="10712431" cy="2215991"/>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1º A operacionalização da </a:t>
            </a:r>
            <a:r>
              <a:rPr lang="pt-BR" sz="2000" b="1" dirty="0">
                <a:solidFill>
                  <a:srgbClr val="89B3D9"/>
                </a:solidFill>
                <a:latin typeface="Poppins" panose="00000500000000000000" pitchFamily="2" charset="0"/>
                <a:cs typeface="Poppins" panose="00000500000000000000" pitchFamily="2" charset="0"/>
              </a:rPr>
              <a:t>compensação financeira entre o Regime Geral de Previdência Social - RGPS e os Regimes Próprios de Previdência Social - RPPS</a:t>
            </a:r>
            <a:r>
              <a:rPr lang="pt-BR" dirty="0">
                <a:solidFill>
                  <a:srgbClr val="89B3D9"/>
                </a:solidFill>
                <a:latin typeface="Poppins" panose="00000500000000000000" pitchFamily="2" charset="0"/>
                <a:cs typeface="Poppins" panose="00000500000000000000" pitchFamily="2" charset="0"/>
              </a:rPr>
              <a:t> </a:t>
            </a:r>
            <a:r>
              <a:rPr lang="pt-BR" dirty="0">
                <a:latin typeface="Poppins" panose="00000500000000000000" pitchFamily="2" charset="0"/>
                <a:cs typeface="Poppins" panose="00000500000000000000" pitchFamily="2" charset="0"/>
              </a:rPr>
              <a:t>dos servidores da União, dos Estados, do Distrito Federal e dos Municípios, </a:t>
            </a:r>
            <a:r>
              <a:rPr lang="pt-BR" sz="2000" b="1" dirty="0">
                <a:solidFill>
                  <a:srgbClr val="89B3D9"/>
                </a:solidFill>
                <a:latin typeface="Poppins" panose="00000500000000000000" pitchFamily="2" charset="0"/>
                <a:cs typeface="Poppins" panose="00000500000000000000" pitchFamily="2" charset="0"/>
              </a:rPr>
              <a:t>e a dos RPPS entre si</a:t>
            </a:r>
            <a:r>
              <a:rPr lang="pt-BR" dirty="0">
                <a:latin typeface="Poppins" panose="00000500000000000000" pitchFamily="2" charset="0"/>
                <a:cs typeface="Poppins" panose="00000500000000000000" pitchFamily="2" charset="0"/>
              </a:rPr>
              <a:t>, </a:t>
            </a:r>
            <a:r>
              <a:rPr lang="pt-BR" sz="2000" b="1" dirty="0">
                <a:solidFill>
                  <a:srgbClr val="FF9900"/>
                </a:solidFill>
                <a:latin typeface="Poppins" panose="00000500000000000000" pitchFamily="2" charset="0"/>
                <a:cs typeface="Poppins" panose="00000500000000000000" pitchFamily="2" charset="0"/>
              </a:rPr>
              <a:t>nos casos de contagem recíproca de tempo de contribuição para efeito de aposentadoria</a:t>
            </a:r>
            <a:r>
              <a:rPr lang="pt-BR" dirty="0">
                <a:latin typeface="Poppins" panose="00000500000000000000" pitchFamily="2" charset="0"/>
                <a:cs typeface="Poppins" panose="00000500000000000000" pitchFamily="2" charset="0"/>
              </a:rPr>
              <a:t>, nos termos do § 9º do art. 40 e do § 9º do art. 201 da Constituição Federal, da Lei nº 9.796, de 5 de maio de 1999, e do Decreto nº 10.188, de 20 de dezembro de 2019, </a:t>
            </a:r>
            <a:r>
              <a:rPr lang="pt-BR" sz="2000" b="1" dirty="0">
                <a:solidFill>
                  <a:srgbClr val="666666"/>
                </a:solidFill>
                <a:latin typeface="Poppins" panose="00000500000000000000" pitchFamily="2" charset="0"/>
                <a:cs typeface="Poppins" panose="00000500000000000000" pitchFamily="2" charset="0"/>
              </a:rPr>
              <a:t>deverão observar os parâmetros e diretrizes estabelecidos por esta Portaria</a:t>
            </a:r>
            <a:r>
              <a:rPr lang="pt-BR" dirty="0">
                <a:solidFill>
                  <a:srgbClr val="666666"/>
                </a:solidFill>
                <a:latin typeface="Poppins" panose="00000500000000000000" pitchFamily="2" charset="0"/>
                <a:cs typeface="Poppins" panose="00000500000000000000" pitchFamily="2" charset="0"/>
              </a:rPr>
              <a:t>.</a:t>
            </a:r>
          </a:p>
        </p:txBody>
      </p:sp>
      <p:sp>
        <p:nvSpPr>
          <p:cNvPr id="30" name="CaixaDeTexto 29">
            <a:extLst>
              <a:ext uri="{FF2B5EF4-FFF2-40B4-BE49-F238E27FC236}">
                <a16:creationId xmlns:a16="http://schemas.microsoft.com/office/drawing/2014/main" id="{ADDF7ECF-12DD-9D2B-E0A5-CE6F2D6779AB}"/>
              </a:ext>
            </a:extLst>
          </p:cNvPr>
          <p:cNvSpPr txBox="1"/>
          <p:nvPr/>
        </p:nvSpPr>
        <p:spPr>
          <a:xfrm>
            <a:off x="1123950" y="4560575"/>
            <a:ext cx="10215562" cy="954107"/>
          </a:xfrm>
          <a:prstGeom prst="rect">
            <a:avLst/>
          </a:prstGeom>
          <a:noFill/>
        </p:spPr>
        <p:txBody>
          <a:bodyPr wrap="square">
            <a:spAutoFit/>
          </a:bodyPr>
          <a:lstStyle/>
          <a:p>
            <a:pPr algn="just"/>
            <a:r>
              <a:rPr lang="pt-BR" sz="1800" b="0" i="0" u="none" strike="noStrike" baseline="0" dirty="0">
                <a:solidFill>
                  <a:srgbClr val="000000"/>
                </a:solidFill>
                <a:latin typeface="Calibri" panose="020F0502020204030204" pitchFamily="34" charset="0"/>
              </a:rPr>
              <a:t>Art. 87. A compensação financeira entre as receitas de contribuição referentes aos militares e as receitas de contribuição ao RGPS e aos RPPS prevista no § 9º-A do art. 201 da Constituição Federal e no art. 24-J do Decreto-Lei nº 667, de 02 de julho de 1969, </a:t>
            </a:r>
            <a:r>
              <a:rPr lang="pt-BR" sz="2000" b="1" i="0" u="none" strike="noStrike" baseline="0" dirty="0">
                <a:solidFill>
                  <a:srgbClr val="000000"/>
                </a:solidFill>
                <a:latin typeface="Calibri" panose="020F0502020204030204" pitchFamily="34" charset="0"/>
              </a:rPr>
              <a:t>deverá observar o disposto em regulação específica</a:t>
            </a:r>
            <a:r>
              <a:rPr lang="pt-BR" sz="1800" b="0" i="0" u="none" strike="noStrike" baseline="0" dirty="0">
                <a:solidFill>
                  <a:srgbClr val="000000"/>
                </a:solidFill>
                <a:latin typeface="Calibri" panose="020F0502020204030204" pitchFamily="34" charset="0"/>
              </a:rPr>
              <a:t>. </a:t>
            </a:r>
            <a:endParaRPr lang="pt-BR" dirty="0"/>
          </a:p>
        </p:txBody>
      </p:sp>
      <p:sp>
        <p:nvSpPr>
          <p:cNvPr id="31" name="Retângulo 30">
            <a:extLst>
              <a:ext uri="{FF2B5EF4-FFF2-40B4-BE49-F238E27FC236}">
                <a16:creationId xmlns:a16="http://schemas.microsoft.com/office/drawing/2014/main" id="{98A52F84-4A05-8603-087A-7E828194A827}"/>
              </a:ext>
            </a:extLst>
          </p:cNvPr>
          <p:cNvSpPr/>
          <p:nvPr/>
        </p:nvSpPr>
        <p:spPr>
          <a:xfrm>
            <a:off x="1123950" y="4507003"/>
            <a:ext cx="10272000" cy="1062595"/>
          </a:xfrm>
          <a:prstGeom prst="rect">
            <a:avLst/>
          </a:pr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Google Shape;1491;p70">
            <a:extLst>
              <a:ext uri="{FF2B5EF4-FFF2-40B4-BE49-F238E27FC236}">
                <a16:creationId xmlns:a16="http://schemas.microsoft.com/office/drawing/2014/main" id="{3B3BC7D6-131D-ED2F-0FB6-01D86A6681BA}"/>
              </a:ext>
            </a:extLst>
          </p:cNvPr>
          <p:cNvSpPr/>
          <p:nvPr/>
        </p:nvSpPr>
        <p:spPr>
          <a:xfrm>
            <a:off x="954889" y="128840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Freeform 3">
            <a:extLst>
              <a:ext uri="{FF2B5EF4-FFF2-40B4-BE49-F238E27FC236}">
                <a16:creationId xmlns:a16="http://schemas.microsoft.com/office/drawing/2014/main" id="{4405B074-220C-5515-A64B-EF486BC24845}"/>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3753256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2" name="CaixaDeTexto 11">
            <a:extLst>
              <a:ext uri="{FF2B5EF4-FFF2-40B4-BE49-F238E27FC236}">
                <a16:creationId xmlns:a16="http://schemas.microsoft.com/office/drawing/2014/main" id="{0FB942E3-0EE2-AD55-A016-C200AFFF3384}"/>
              </a:ext>
            </a:extLst>
          </p:cNvPr>
          <p:cNvSpPr txBox="1"/>
          <p:nvPr/>
        </p:nvSpPr>
        <p:spPr>
          <a:xfrm>
            <a:off x="960000" y="1572386"/>
            <a:ext cx="10712431" cy="4955203"/>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 1º Aplica-se o disposto nesta Portaria </a:t>
            </a:r>
            <a:r>
              <a:rPr lang="pt-BR" sz="2000" b="1" dirty="0">
                <a:solidFill>
                  <a:srgbClr val="89B3D9"/>
                </a:solidFill>
                <a:latin typeface="Poppins" panose="00000500000000000000" pitchFamily="2" charset="0"/>
                <a:cs typeface="Poppins" panose="00000500000000000000" pitchFamily="2" charset="0"/>
              </a:rPr>
              <a:t>no caso de extinção de regime próprio </a:t>
            </a:r>
            <a:r>
              <a:rPr lang="pt-BR" dirty="0">
                <a:latin typeface="Poppins" panose="00000500000000000000" pitchFamily="2" charset="0"/>
                <a:cs typeface="Poppins" panose="00000500000000000000" pitchFamily="2" charset="0"/>
              </a:rPr>
              <a:t>de previdência social do ente federativo, na hipótese de contagem recíproca de tempo de contribuição, </a:t>
            </a:r>
            <a:r>
              <a:rPr lang="pt-BR" sz="2000" b="1" dirty="0">
                <a:solidFill>
                  <a:srgbClr val="FF9900"/>
                </a:solidFill>
                <a:latin typeface="Poppins" panose="00000500000000000000" pitchFamily="2" charset="0"/>
                <a:cs typeface="Poppins" panose="00000500000000000000" pitchFamily="2" charset="0"/>
              </a:rPr>
              <a:t>sendo que a unidade da Federação assumirá integralmente a responsabilidade pela compensação financeira dos benefícios</a:t>
            </a:r>
            <a:r>
              <a:rPr lang="pt-BR" dirty="0">
                <a:latin typeface="Poppins" panose="00000500000000000000" pitchFamily="2" charset="0"/>
                <a:cs typeface="Poppins" panose="00000500000000000000" pitchFamily="2" charset="0"/>
              </a:rPr>
              <a:t>, inclusive dos concedidos durante a sua vigência, bem como daqueles benefícios cujos requisitos necessários a sua concessão foram implementados anteriormente à extinção do respectivo regime próprio de previdência social, cumprindo ao ente federado observar ainda as seguintes regras: (...) </a:t>
            </a:r>
          </a:p>
          <a:p>
            <a:pPr algn="just"/>
            <a:endParaRPr lang="pt-BR" sz="1600" dirty="0">
              <a:latin typeface="Poppins" panose="00000500000000000000" pitchFamily="2" charset="0"/>
              <a:cs typeface="Poppins" panose="00000500000000000000" pitchFamily="2" charset="0"/>
            </a:endParaRPr>
          </a:p>
          <a:p>
            <a:pPr algn="just"/>
            <a:r>
              <a:rPr lang="pt-BR" sz="1600" dirty="0">
                <a:latin typeface="Poppins" panose="00000500000000000000" pitchFamily="2" charset="0"/>
                <a:cs typeface="Poppins" panose="00000500000000000000" pitchFamily="2" charset="0"/>
              </a:rPr>
              <a:t>	Art. 14. </a:t>
            </a:r>
          </a:p>
          <a:p>
            <a:pPr algn="just"/>
            <a:r>
              <a:rPr lang="pt-BR" sz="1600" dirty="0">
                <a:latin typeface="Poppins" panose="00000500000000000000" pitchFamily="2" charset="0"/>
                <a:cs typeface="Poppins" panose="00000500000000000000" pitchFamily="2" charset="0"/>
              </a:rPr>
              <a:t>	§ 1º No caso do § 1º do art. 1º a responsabilidade é do ente federativo.</a:t>
            </a:r>
          </a:p>
          <a:p>
            <a:pPr algn="just"/>
            <a:endParaRPr lang="pt-BR" dirty="0">
              <a:solidFill>
                <a:srgbClr val="666666"/>
              </a:solidFill>
              <a:latin typeface="Poppins" panose="00000500000000000000" pitchFamily="2" charset="0"/>
              <a:cs typeface="Poppins" panose="00000500000000000000" pitchFamily="2" charset="0"/>
            </a:endParaRPr>
          </a:p>
          <a:p>
            <a:pPr algn="just"/>
            <a:r>
              <a:rPr lang="pt-BR" dirty="0">
                <a:solidFill>
                  <a:srgbClr val="666666"/>
                </a:solidFill>
                <a:latin typeface="Poppins" panose="00000500000000000000" pitchFamily="2" charset="0"/>
                <a:cs typeface="Poppins" panose="00000500000000000000" pitchFamily="2" charset="0"/>
              </a:rPr>
              <a:t>     </a:t>
            </a:r>
            <a:r>
              <a:rPr lang="pt-BR" dirty="0">
                <a:latin typeface="Poppins" panose="00000500000000000000" pitchFamily="2" charset="0"/>
                <a:cs typeface="Poppins" panose="00000500000000000000" pitchFamily="2" charset="0"/>
              </a:rPr>
              <a:t>§ 2º A </a:t>
            </a:r>
            <a:r>
              <a:rPr lang="pt-BR" sz="2000" b="1" dirty="0">
                <a:solidFill>
                  <a:srgbClr val="FF9900"/>
                </a:solidFill>
                <a:latin typeface="Poppins" panose="00000500000000000000" pitchFamily="2" charset="0"/>
                <a:cs typeface="Poppins" panose="00000500000000000000" pitchFamily="2" charset="0"/>
              </a:rPr>
              <a:t>União, os Estados, o Distrito Federal e os Municípios são responsáveis pelas obrigações e direitos relativos à compensação financeira</a:t>
            </a:r>
            <a:r>
              <a:rPr lang="pt-BR" dirty="0">
                <a:latin typeface="Poppins" panose="00000500000000000000" pitchFamily="2" charset="0"/>
                <a:cs typeface="Poppins" panose="00000500000000000000" pitchFamily="2" charset="0"/>
              </a:rPr>
              <a:t>, bem como pela cobertura de eventuais insuficiências financeiras do respectivo regime próprio, decorrentes do pagamento de benefícios previdenciários, nos termos do § 1º do art. 2º da Lei nº 9.717, de 27 de novembro de 1998</a:t>
            </a:r>
            <a:r>
              <a:rPr lang="pt-BR" dirty="0">
                <a:solidFill>
                  <a:srgbClr val="666666"/>
                </a:solidFill>
                <a:latin typeface="Poppins" panose="00000500000000000000" pitchFamily="2" charset="0"/>
                <a:cs typeface="Poppins" panose="00000500000000000000" pitchFamily="2" charset="0"/>
              </a:rPr>
              <a:t>.</a:t>
            </a:r>
          </a:p>
        </p:txBody>
      </p:sp>
      <p:sp>
        <p:nvSpPr>
          <p:cNvPr id="32" name="Google Shape;1491;p70">
            <a:extLst>
              <a:ext uri="{FF2B5EF4-FFF2-40B4-BE49-F238E27FC236}">
                <a16:creationId xmlns:a16="http://schemas.microsoft.com/office/drawing/2014/main" id="{3B3BC7D6-131D-ED2F-0FB6-01D86A6681BA}"/>
              </a:ext>
            </a:extLst>
          </p:cNvPr>
          <p:cNvSpPr/>
          <p:nvPr/>
        </p:nvSpPr>
        <p:spPr>
          <a:xfrm>
            <a:off x="1092545" y="166686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1491;p70">
            <a:extLst>
              <a:ext uri="{FF2B5EF4-FFF2-40B4-BE49-F238E27FC236}">
                <a16:creationId xmlns:a16="http://schemas.microsoft.com/office/drawing/2014/main" id="{474E5EEF-9E61-A663-DB6F-6EE3160F7C4C}"/>
              </a:ext>
            </a:extLst>
          </p:cNvPr>
          <p:cNvSpPr/>
          <p:nvPr/>
        </p:nvSpPr>
        <p:spPr>
          <a:xfrm>
            <a:off x="1092545" y="5016487"/>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Retângulo 2">
            <a:extLst>
              <a:ext uri="{FF2B5EF4-FFF2-40B4-BE49-F238E27FC236}">
                <a16:creationId xmlns:a16="http://schemas.microsoft.com/office/drawing/2014/main" id="{FAFBD7D7-1B32-4E3B-1B22-099B55C6FA01}"/>
              </a:ext>
            </a:extLst>
          </p:cNvPr>
          <p:cNvSpPr/>
          <p:nvPr/>
        </p:nvSpPr>
        <p:spPr>
          <a:xfrm>
            <a:off x="1840726" y="4094337"/>
            <a:ext cx="7237730" cy="599583"/>
          </a:xfrm>
          <a:prstGeom prst="rect">
            <a:avLst/>
          </a:prstGeom>
          <a:no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Google Shape;570;p40">
            <a:extLst>
              <a:ext uri="{FF2B5EF4-FFF2-40B4-BE49-F238E27FC236}">
                <a16:creationId xmlns:a16="http://schemas.microsoft.com/office/drawing/2014/main" id="{AE7E92A1-F46E-42A1-2CFB-C72850993605}"/>
              </a:ext>
            </a:extLst>
          </p:cNvPr>
          <p:cNvSpPr txBox="1">
            <a:spLocks noGrp="1"/>
          </p:cNvSpPr>
          <p:nvPr>
            <p:ph type="title"/>
          </p:nvPr>
        </p:nvSpPr>
        <p:spPr>
          <a:xfrm>
            <a:off x="2636400" y="140166"/>
            <a:ext cx="10272000" cy="763600"/>
          </a:xfrm>
          <a:prstGeom prst="rect">
            <a:avLst/>
          </a:prstGeom>
        </p:spPr>
        <p:txBody>
          <a:bodyPr spcFirstLastPara="1" wrap="square" lIns="121900" tIns="121900" rIns="121900" bIns="121900" anchor="t" anchorCtr="0">
            <a:noAutofit/>
          </a:bodyPr>
          <a:lstStyle/>
          <a:p>
            <a:r>
              <a:rPr lang="en" sz="3600" dirty="0"/>
              <a:t>Regulamentação da Compensação Previdenciária</a:t>
            </a:r>
            <a:endParaRPr sz="3600" dirty="0"/>
          </a:p>
        </p:txBody>
      </p:sp>
      <p:sp>
        <p:nvSpPr>
          <p:cNvPr id="8" name="Freeform 3">
            <a:extLst>
              <a:ext uri="{FF2B5EF4-FFF2-40B4-BE49-F238E27FC236}">
                <a16:creationId xmlns:a16="http://schemas.microsoft.com/office/drawing/2014/main" id="{E43C2C54-A594-CE35-0C68-87E3DBE6B640}"/>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3421088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2" name="CaixaDeTexto 11">
            <a:extLst>
              <a:ext uri="{FF2B5EF4-FFF2-40B4-BE49-F238E27FC236}">
                <a16:creationId xmlns:a16="http://schemas.microsoft.com/office/drawing/2014/main" id="{0FB942E3-0EE2-AD55-A016-C200AFFF3384}"/>
              </a:ext>
            </a:extLst>
          </p:cNvPr>
          <p:cNvSpPr txBox="1"/>
          <p:nvPr/>
        </p:nvSpPr>
        <p:spPr>
          <a:xfrm>
            <a:off x="822344" y="1346326"/>
            <a:ext cx="10712431" cy="5109091"/>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2º </a:t>
            </a:r>
            <a:r>
              <a:rPr lang="pt-BR" sz="2000" b="1" dirty="0">
                <a:solidFill>
                  <a:srgbClr val="FF9900"/>
                </a:solidFill>
                <a:latin typeface="Poppins" panose="00000500000000000000" pitchFamily="2" charset="0"/>
                <a:cs typeface="Poppins" panose="00000500000000000000" pitchFamily="2" charset="0"/>
              </a:rPr>
              <a:t>São elegíveis à compensação financeira</a:t>
            </a:r>
            <a:r>
              <a:rPr lang="pt-BR" dirty="0">
                <a:latin typeface="Poppins" panose="00000500000000000000" pitchFamily="2" charset="0"/>
                <a:cs typeface="Poppins" panose="00000500000000000000" pitchFamily="2" charset="0"/>
              </a:rPr>
              <a:t> </a:t>
            </a:r>
            <a:r>
              <a:rPr lang="pt-BR" sz="2000" b="1" dirty="0">
                <a:solidFill>
                  <a:srgbClr val="89B3D9"/>
                </a:solidFill>
                <a:latin typeface="Poppins" panose="00000500000000000000" pitchFamily="2" charset="0"/>
                <a:cs typeface="Poppins" panose="00000500000000000000" pitchFamily="2" charset="0"/>
              </a:rPr>
              <a:t>os benefícios de aposentadoria concedidos a partir de 5 de outubro de 1988, desde que em manutenção em 6 de maio de 1999 ou concedidos após essa data</a:t>
            </a:r>
            <a:r>
              <a:rPr lang="pt-BR" dirty="0">
                <a:latin typeface="Poppins" panose="00000500000000000000" pitchFamily="2" charset="0"/>
                <a:cs typeface="Poppins" panose="00000500000000000000" pitchFamily="2" charset="0"/>
              </a:rPr>
              <a:t>, com contagem recíproca de tempo de contribuição, </a:t>
            </a:r>
            <a:r>
              <a:rPr lang="pt-BR" sz="2000" b="1" dirty="0">
                <a:solidFill>
                  <a:srgbClr val="666666"/>
                </a:solidFill>
                <a:latin typeface="Poppins" panose="00000500000000000000" pitchFamily="2" charset="0"/>
                <a:cs typeface="Poppins" panose="00000500000000000000" pitchFamily="2" charset="0"/>
              </a:rPr>
              <a:t>e as pensões por morte que deles decorrerem</a:t>
            </a:r>
            <a:r>
              <a:rPr lang="pt-BR" dirty="0">
                <a:latin typeface="Poppins" panose="00000500000000000000" pitchFamily="2" charset="0"/>
                <a:cs typeface="Poppins" panose="00000500000000000000" pitchFamily="2" charset="0"/>
              </a:rPr>
              <a:t>.</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Parágrafo único. Somente pode ser objeto de compensação financeira </a:t>
            </a:r>
            <a:r>
              <a:rPr lang="pt-BR" b="1" dirty="0">
                <a:solidFill>
                  <a:srgbClr val="FF9900"/>
                </a:solidFill>
                <a:latin typeface="Poppins" panose="00000500000000000000" pitchFamily="2" charset="0"/>
                <a:cs typeface="Poppins" panose="00000500000000000000" pitchFamily="2" charset="0"/>
              </a:rPr>
              <a:t>o benefício concedido pelo RPPS cujo ato concessório tenha sido registrado pelo Tribunal de Contas </a:t>
            </a:r>
            <a:r>
              <a:rPr lang="pt-BR" dirty="0">
                <a:latin typeface="Poppins" panose="00000500000000000000" pitchFamily="2" charset="0"/>
                <a:cs typeface="Poppins" panose="00000500000000000000" pitchFamily="2" charset="0"/>
              </a:rPr>
              <a:t>competente.</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     Art. 3º </a:t>
            </a:r>
            <a:r>
              <a:rPr lang="pt-BR" sz="2000" b="1" dirty="0">
                <a:solidFill>
                  <a:srgbClr val="FF9900"/>
                </a:solidFill>
                <a:latin typeface="Poppins" panose="00000500000000000000" pitchFamily="2" charset="0"/>
                <a:cs typeface="Poppins" panose="00000500000000000000" pitchFamily="2" charset="0"/>
              </a:rPr>
              <a:t>Não serão objeto da compensação financeira </a:t>
            </a:r>
            <a:r>
              <a:rPr lang="pt-BR" dirty="0">
                <a:latin typeface="Poppins" panose="00000500000000000000" pitchFamily="2" charset="0"/>
                <a:cs typeface="Poppins" panose="00000500000000000000" pitchFamily="2" charset="0"/>
              </a:rPr>
              <a:t>de que trata esta Portaria:</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 - as </a:t>
            </a:r>
            <a:r>
              <a:rPr lang="pt-BR" sz="2000" b="1" dirty="0">
                <a:solidFill>
                  <a:srgbClr val="89B3D9"/>
                </a:solidFill>
                <a:latin typeface="Poppins" panose="00000500000000000000" pitchFamily="2" charset="0"/>
                <a:cs typeface="Poppins" panose="00000500000000000000" pitchFamily="2" charset="0"/>
              </a:rPr>
              <a:t>aposentadorias por invalidez ou por incapacidade permanente decorrentes de acidente em serviço, moléstia profissional ou doença grave, contagiosa ou incurável, especificada em lei</a:t>
            </a:r>
            <a:r>
              <a:rPr lang="pt-BR" dirty="0">
                <a:latin typeface="Poppins" panose="00000500000000000000" pitchFamily="2" charset="0"/>
                <a:cs typeface="Poppins" panose="00000500000000000000" pitchFamily="2" charset="0"/>
              </a:rPr>
              <a:t>, e as pensões por morte que delas decorrerem, </a:t>
            </a:r>
            <a:r>
              <a:rPr lang="pt-BR" sz="2000" b="1" u="sng" dirty="0">
                <a:solidFill>
                  <a:srgbClr val="666666"/>
                </a:solidFill>
                <a:latin typeface="Poppins" panose="00000500000000000000" pitchFamily="2" charset="0"/>
                <a:cs typeface="Poppins" panose="00000500000000000000" pitchFamily="2" charset="0"/>
              </a:rPr>
              <a:t>quando o cálculo dos proventos independer da utilização de tempo de contribuição</a:t>
            </a:r>
            <a:r>
              <a:rPr lang="pt-BR" dirty="0">
                <a:latin typeface="Poppins" panose="00000500000000000000" pitchFamily="2" charset="0"/>
                <a:cs typeface="Poppins" panose="00000500000000000000" pitchFamily="2" charset="0"/>
              </a:rPr>
              <a:t>;</a:t>
            </a:r>
          </a:p>
          <a:p>
            <a:pPr algn="just"/>
            <a:endParaRPr lang="pt-BR" dirty="0">
              <a:latin typeface="Poppins" panose="00000500000000000000" pitchFamily="2" charset="0"/>
              <a:cs typeface="Poppins" panose="00000500000000000000" pitchFamily="2" charset="0"/>
            </a:endParaRPr>
          </a:p>
        </p:txBody>
      </p:sp>
      <p:sp>
        <p:nvSpPr>
          <p:cNvPr id="32" name="Google Shape;1491;p70">
            <a:extLst>
              <a:ext uri="{FF2B5EF4-FFF2-40B4-BE49-F238E27FC236}">
                <a16:creationId xmlns:a16="http://schemas.microsoft.com/office/drawing/2014/main" id="{3B3BC7D6-131D-ED2F-0FB6-01D86A6681BA}"/>
              </a:ext>
            </a:extLst>
          </p:cNvPr>
          <p:cNvSpPr/>
          <p:nvPr/>
        </p:nvSpPr>
        <p:spPr>
          <a:xfrm>
            <a:off x="954889" y="140270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91;p70">
            <a:extLst>
              <a:ext uri="{FF2B5EF4-FFF2-40B4-BE49-F238E27FC236}">
                <a16:creationId xmlns:a16="http://schemas.microsoft.com/office/drawing/2014/main" id="{7268D06E-4B08-4F0F-F562-2EC64A428F55}"/>
              </a:ext>
            </a:extLst>
          </p:cNvPr>
          <p:cNvSpPr/>
          <p:nvPr/>
        </p:nvSpPr>
        <p:spPr>
          <a:xfrm>
            <a:off x="954888" y="399350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6" descr="Consertar - ícones de construção e ferramentas grátis">
            <a:extLst>
              <a:ext uri="{FF2B5EF4-FFF2-40B4-BE49-F238E27FC236}">
                <a16:creationId xmlns:a16="http://schemas.microsoft.com/office/drawing/2014/main" id="{80A1FA86-34BA-660B-076F-1E3BADA12AF6}"/>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0454157">
            <a:off x="9265382" y="5875326"/>
            <a:ext cx="823046" cy="823046"/>
          </a:xfrm>
          <a:prstGeom prst="rect">
            <a:avLst/>
          </a:prstGeom>
          <a:noFill/>
          <a:extLst>
            <a:ext uri="{909E8E84-426E-40DD-AFC4-6F175D3DCCD1}">
              <a14:hiddenFill xmlns:a14="http://schemas.microsoft.com/office/drawing/2010/main">
                <a:solidFill>
                  <a:srgbClr val="FFFFFF"/>
                </a:solidFill>
              </a14:hiddenFill>
            </a:ext>
          </a:extLst>
        </p:spPr>
      </p:pic>
      <p:sp>
        <p:nvSpPr>
          <p:cNvPr id="11" name="CaixaDeTexto 10">
            <a:extLst>
              <a:ext uri="{FF2B5EF4-FFF2-40B4-BE49-F238E27FC236}">
                <a16:creationId xmlns:a16="http://schemas.microsoft.com/office/drawing/2014/main" id="{00656FB0-E4CF-0355-69E2-C8A977B9B236}"/>
              </a:ext>
            </a:extLst>
          </p:cNvPr>
          <p:cNvSpPr txBox="1"/>
          <p:nvPr/>
        </p:nvSpPr>
        <p:spPr>
          <a:xfrm>
            <a:off x="9865359" y="6199333"/>
            <a:ext cx="1845377" cy="430887"/>
          </a:xfrm>
          <a:prstGeom prst="rect">
            <a:avLst/>
          </a:prstGeom>
          <a:noFill/>
        </p:spPr>
        <p:txBody>
          <a:bodyPr wrap="none" rtlCol="0">
            <a:spAutoFit/>
          </a:bodyPr>
          <a:lstStyle/>
          <a:p>
            <a:pPr algn="ctr"/>
            <a:r>
              <a:rPr lang="pt-BR" sz="1100" b="1" dirty="0">
                <a:latin typeface="Poppins" panose="00000500000000000000" pitchFamily="2" charset="0"/>
                <a:cs typeface="Poppins" panose="00000500000000000000" pitchFamily="2" charset="0"/>
              </a:rPr>
              <a:t>Necessita de ajuste no </a:t>
            </a:r>
          </a:p>
          <a:p>
            <a:pPr algn="ctr"/>
            <a:r>
              <a:rPr lang="pt-BR" sz="1100" b="1" dirty="0">
                <a:latin typeface="Poppins" panose="00000500000000000000" pitchFamily="2" charset="0"/>
                <a:cs typeface="Poppins" panose="00000500000000000000" pitchFamily="2" charset="0"/>
              </a:rPr>
              <a:t>Sistema COMPREV</a:t>
            </a:r>
          </a:p>
        </p:txBody>
      </p:sp>
      <p:sp>
        <p:nvSpPr>
          <p:cNvPr id="5" name="Freeform 3">
            <a:extLst>
              <a:ext uri="{FF2B5EF4-FFF2-40B4-BE49-F238E27FC236}">
                <a16:creationId xmlns:a16="http://schemas.microsoft.com/office/drawing/2014/main" id="{5F979CD7-575B-4177-91C3-06FB6893EF00}"/>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pt-BR"/>
          </a:p>
        </p:txBody>
      </p:sp>
    </p:spTree>
    <p:extLst>
      <p:ext uri="{BB962C8B-B14F-4D97-AF65-F5344CB8AC3E}">
        <p14:creationId xmlns:p14="http://schemas.microsoft.com/office/powerpoint/2010/main" val="270940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3" name="Freeform 3">
            <a:extLst>
              <a:ext uri="{FF2B5EF4-FFF2-40B4-BE49-F238E27FC236}">
                <a16:creationId xmlns:a16="http://schemas.microsoft.com/office/drawing/2014/main" id="{EA42E053-5378-672F-253B-6B8EE8F90206}"/>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pic>
        <p:nvPicPr>
          <p:cNvPr id="4" name="Imagem 3">
            <a:extLst>
              <a:ext uri="{FF2B5EF4-FFF2-40B4-BE49-F238E27FC236}">
                <a16:creationId xmlns:a16="http://schemas.microsoft.com/office/drawing/2014/main" id="{8AE12EAC-14F5-0315-9034-8E287DF933DF}"/>
              </a:ext>
            </a:extLst>
          </p:cNvPr>
          <p:cNvPicPr>
            <a:picLocks noChangeAspect="1"/>
          </p:cNvPicPr>
          <p:nvPr/>
        </p:nvPicPr>
        <p:blipFill>
          <a:blip r:embed="rId5"/>
          <a:stretch>
            <a:fillRect/>
          </a:stretch>
        </p:blipFill>
        <p:spPr>
          <a:xfrm>
            <a:off x="2505930" y="5205311"/>
            <a:ext cx="8211696" cy="1457528"/>
          </a:xfrm>
          <a:prstGeom prst="rect">
            <a:avLst/>
          </a:prstGeom>
        </p:spPr>
      </p:pic>
      <p:sp>
        <p:nvSpPr>
          <p:cNvPr id="12" name="CaixaDeTexto 11">
            <a:extLst>
              <a:ext uri="{FF2B5EF4-FFF2-40B4-BE49-F238E27FC236}">
                <a16:creationId xmlns:a16="http://schemas.microsoft.com/office/drawing/2014/main" id="{0FB942E3-0EE2-AD55-A016-C200AFFF3384}"/>
              </a:ext>
            </a:extLst>
          </p:cNvPr>
          <p:cNvSpPr txBox="1"/>
          <p:nvPr/>
        </p:nvSpPr>
        <p:spPr>
          <a:xfrm>
            <a:off x="822344" y="1346326"/>
            <a:ext cx="10712431" cy="4001095"/>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Parágrafo único. Para fins do disposto no inciso I do caput:</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 - a </a:t>
            </a:r>
            <a:r>
              <a:rPr lang="pt-BR" sz="2000" b="1" dirty="0">
                <a:solidFill>
                  <a:srgbClr val="FF9900"/>
                </a:solidFill>
                <a:latin typeface="Poppins" panose="00000500000000000000" pitchFamily="2" charset="0"/>
                <a:cs typeface="Poppins" panose="00000500000000000000" pitchFamily="2" charset="0"/>
              </a:rPr>
              <a:t>natureza acidentária </a:t>
            </a:r>
            <a:r>
              <a:rPr lang="pt-BR" dirty="0">
                <a:latin typeface="Poppins" panose="00000500000000000000" pitchFamily="2" charset="0"/>
                <a:cs typeface="Poppins" panose="00000500000000000000" pitchFamily="2" charset="0"/>
              </a:rPr>
              <a:t>da invalidez ou da incapacidade permanente será caracterizada em consonância com os art. 20, art. 21 e art. 21-A da Lei nº 8.213, de 24 de julho de 1991; e</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 - a </a:t>
            </a:r>
            <a:r>
              <a:rPr lang="pt-BR" sz="2000" b="1" dirty="0">
                <a:solidFill>
                  <a:srgbClr val="FF9900"/>
                </a:solidFill>
                <a:latin typeface="Poppins" panose="00000500000000000000" pitchFamily="2" charset="0"/>
                <a:cs typeface="Poppins" panose="00000500000000000000" pitchFamily="2" charset="0"/>
              </a:rPr>
              <a:t>doença grave, contagiosa ou incurável</a:t>
            </a:r>
            <a:r>
              <a:rPr lang="pt-BR" dirty="0">
                <a:latin typeface="Poppins" panose="00000500000000000000" pitchFamily="2" charset="0"/>
                <a:cs typeface="Poppins" panose="00000500000000000000" pitchFamily="2" charset="0"/>
              </a:rPr>
              <a:t>:</a:t>
            </a:r>
          </a:p>
          <a:p>
            <a:pPr algn="just"/>
            <a:endParaRPr lang="pt-BR" dirty="0">
              <a:latin typeface="Poppins" panose="00000500000000000000" pitchFamily="2" charset="0"/>
              <a:cs typeface="Poppins" panose="00000500000000000000" pitchFamily="2" charset="0"/>
            </a:endParaRPr>
          </a:p>
          <a:p>
            <a:pPr marL="342900" indent="-342900" algn="just">
              <a:buAutoNum type="alphaLcParenR"/>
            </a:pPr>
            <a:r>
              <a:rPr lang="pt-BR" dirty="0">
                <a:latin typeface="Poppins" panose="00000500000000000000" pitchFamily="2" charset="0"/>
                <a:cs typeface="Poppins" panose="00000500000000000000" pitchFamily="2" charset="0"/>
              </a:rPr>
              <a:t>no que se refere ao </a:t>
            </a:r>
            <a:r>
              <a:rPr lang="pt-BR" b="1" dirty="0">
                <a:solidFill>
                  <a:srgbClr val="FF9900"/>
                </a:solidFill>
                <a:latin typeface="Poppins" panose="00000500000000000000" pitchFamily="2" charset="0"/>
                <a:cs typeface="Poppins" panose="00000500000000000000" pitchFamily="2" charset="0"/>
              </a:rPr>
              <a:t>RGPS, deverá ser especificada em conformidade com a lista de doenças e afecções prevista no inciso II do art. 26 da Lei n° 8.213, de 1991</a:t>
            </a:r>
            <a:r>
              <a:rPr lang="pt-BR" dirty="0">
                <a:latin typeface="Poppins" panose="00000500000000000000" pitchFamily="2" charset="0"/>
                <a:cs typeface="Poppins" panose="00000500000000000000" pitchFamily="2" charset="0"/>
              </a:rPr>
              <a:t>; e</a:t>
            </a:r>
          </a:p>
          <a:p>
            <a:pPr marL="342900" indent="-342900" algn="just">
              <a:buAutoNum type="alphaLcParenR"/>
            </a:pPr>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b) no que se refere aos </a:t>
            </a:r>
            <a:r>
              <a:rPr lang="pt-BR" b="1" dirty="0">
                <a:solidFill>
                  <a:srgbClr val="FF9900"/>
                </a:solidFill>
                <a:latin typeface="Poppins" panose="00000500000000000000" pitchFamily="2" charset="0"/>
                <a:cs typeface="Poppins" panose="00000500000000000000" pitchFamily="2" charset="0"/>
              </a:rPr>
              <a:t>RPPS, deverá ser observado o disposto na lei do ente federativo do respectivo regime instituidor</a:t>
            </a:r>
            <a:r>
              <a:rPr lang="pt-BR" dirty="0">
                <a:latin typeface="Poppins" panose="00000500000000000000" pitchFamily="2" charset="0"/>
                <a:cs typeface="Poppins" panose="00000500000000000000" pitchFamily="2" charset="0"/>
              </a:rPr>
              <a:t>, na forma do inciso I do § 1º do art. 40 da Constituição Federal.</a:t>
            </a:r>
          </a:p>
          <a:p>
            <a:pPr algn="just"/>
            <a:endParaRPr lang="pt-BR" dirty="0">
              <a:latin typeface="Poppins" panose="00000500000000000000" pitchFamily="2" charset="0"/>
              <a:cs typeface="Poppins" panose="00000500000000000000" pitchFamily="2" charset="0"/>
            </a:endParaRPr>
          </a:p>
        </p:txBody>
      </p:sp>
      <p:sp>
        <p:nvSpPr>
          <p:cNvPr id="32" name="Google Shape;1491;p70">
            <a:extLst>
              <a:ext uri="{FF2B5EF4-FFF2-40B4-BE49-F238E27FC236}">
                <a16:creationId xmlns:a16="http://schemas.microsoft.com/office/drawing/2014/main" id="{3B3BC7D6-131D-ED2F-0FB6-01D86A6681BA}"/>
              </a:ext>
            </a:extLst>
          </p:cNvPr>
          <p:cNvSpPr/>
          <p:nvPr/>
        </p:nvSpPr>
        <p:spPr>
          <a:xfrm>
            <a:off x="954889" y="140270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102" name="Picture 6" descr="Consertar - ícones de construção e ferramentas grátis">
            <a:extLst>
              <a:ext uri="{FF2B5EF4-FFF2-40B4-BE49-F238E27FC236}">
                <a16:creationId xmlns:a16="http://schemas.microsoft.com/office/drawing/2014/main" id="{948EDFC5-97F5-9474-C3C5-D7764194BC3D}"/>
              </a:ext>
            </a:extLst>
          </p:cNvPr>
          <p:cNvPicPr>
            <a:picLocks noChangeAspect="1" noChangeArrowheads="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0454157">
            <a:off x="273783" y="5100150"/>
            <a:ext cx="823046" cy="823046"/>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a:extLst>
              <a:ext uri="{FF2B5EF4-FFF2-40B4-BE49-F238E27FC236}">
                <a16:creationId xmlns:a16="http://schemas.microsoft.com/office/drawing/2014/main" id="{6A83DA3C-1CC4-0B1E-A03B-626C2DCD056E}"/>
              </a:ext>
            </a:extLst>
          </p:cNvPr>
          <p:cNvSpPr txBox="1"/>
          <p:nvPr/>
        </p:nvSpPr>
        <p:spPr>
          <a:xfrm>
            <a:off x="0" y="5934075"/>
            <a:ext cx="1845377" cy="430887"/>
          </a:xfrm>
          <a:prstGeom prst="rect">
            <a:avLst/>
          </a:prstGeom>
          <a:noFill/>
        </p:spPr>
        <p:txBody>
          <a:bodyPr wrap="none" rtlCol="0">
            <a:spAutoFit/>
          </a:bodyPr>
          <a:lstStyle/>
          <a:p>
            <a:pPr algn="ctr"/>
            <a:r>
              <a:rPr lang="pt-BR" sz="1100" b="1" dirty="0">
                <a:latin typeface="Poppins" panose="00000500000000000000" pitchFamily="2" charset="0"/>
                <a:cs typeface="Poppins" panose="00000500000000000000" pitchFamily="2" charset="0"/>
              </a:rPr>
              <a:t>Necessita de ajuste no </a:t>
            </a:r>
          </a:p>
          <a:p>
            <a:pPr algn="ctr"/>
            <a:r>
              <a:rPr lang="pt-BR" sz="1100" b="1" dirty="0">
                <a:latin typeface="Poppins" panose="00000500000000000000" pitchFamily="2" charset="0"/>
                <a:cs typeface="Poppins" panose="00000500000000000000" pitchFamily="2" charset="0"/>
              </a:rPr>
              <a:t>Sistema COMPREV</a:t>
            </a:r>
          </a:p>
        </p:txBody>
      </p:sp>
      <p:sp>
        <p:nvSpPr>
          <p:cNvPr id="5" name="Retângulo 4">
            <a:extLst>
              <a:ext uri="{FF2B5EF4-FFF2-40B4-BE49-F238E27FC236}">
                <a16:creationId xmlns:a16="http://schemas.microsoft.com/office/drawing/2014/main" id="{37C48EA6-2CC7-64D3-75FF-E3430B0BEFF6}"/>
              </a:ext>
            </a:extLst>
          </p:cNvPr>
          <p:cNvSpPr/>
          <p:nvPr/>
        </p:nvSpPr>
        <p:spPr>
          <a:xfrm>
            <a:off x="6867525" y="5759693"/>
            <a:ext cx="2818545" cy="348763"/>
          </a:xfrm>
          <a:custGeom>
            <a:avLst/>
            <a:gdLst>
              <a:gd name="connsiteX0" fmla="*/ 0 w 2818545"/>
              <a:gd name="connsiteY0" fmla="*/ 0 h 348763"/>
              <a:gd name="connsiteX1" fmla="*/ 2818545 w 2818545"/>
              <a:gd name="connsiteY1" fmla="*/ 0 h 348763"/>
              <a:gd name="connsiteX2" fmla="*/ 2818545 w 2818545"/>
              <a:gd name="connsiteY2" fmla="*/ 348763 h 348763"/>
              <a:gd name="connsiteX3" fmla="*/ 0 w 2818545"/>
              <a:gd name="connsiteY3" fmla="*/ 348763 h 348763"/>
              <a:gd name="connsiteX4" fmla="*/ 0 w 2818545"/>
              <a:gd name="connsiteY4" fmla="*/ 0 h 348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8545" h="348763" extrusionOk="0">
                <a:moveTo>
                  <a:pt x="0" y="0"/>
                </a:moveTo>
                <a:cubicBezTo>
                  <a:pt x="975198" y="-149192"/>
                  <a:pt x="2311593" y="-91273"/>
                  <a:pt x="2818545" y="0"/>
                </a:cubicBezTo>
                <a:cubicBezTo>
                  <a:pt x="2810568" y="66614"/>
                  <a:pt x="2819722" y="313014"/>
                  <a:pt x="2818545" y="348763"/>
                </a:cubicBezTo>
                <a:cubicBezTo>
                  <a:pt x="1889297" y="433282"/>
                  <a:pt x="693348" y="314690"/>
                  <a:pt x="0" y="348763"/>
                </a:cubicBezTo>
                <a:cubicBezTo>
                  <a:pt x="-8485" y="206622"/>
                  <a:pt x="11697" y="59977"/>
                  <a:pt x="0" y="0"/>
                </a:cubicBezTo>
                <a:close/>
              </a:path>
            </a:pathLst>
          </a:custGeom>
          <a:noFill/>
          <a:ln w="28575">
            <a:solidFill>
              <a:srgbClr val="FF0000"/>
            </a:solidFill>
            <a:extLst>
              <a:ext uri="{C807C97D-BFC1-408E-A445-0C87EB9F89A2}">
                <ask:lineSketchStyleProps xmlns:ask="http://schemas.microsoft.com/office/drawing/2018/sketchyshapes" sd="3496151705">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1977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393BBDAD-129F-C25D-C3DA-CD1272F115F3}"/>
              </a:ext>
            </a:extLst>
          </p:cNvPr>
          <p:cNvSpPr/>
          <p:nvPr/>
        </p:nvSpPr>
        <p:spPr>
          <a:xfrm>
            <a:off x="1014341" y="3429000"/>
            <a:ext cx="10495280" cy="518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2">
            <a:extLst>
              <a:ext uri="{FF2B5EF4-FFF2-40B4-BE49-F238E27FC236}">
                <a16:creationId xmlns:a16="http://schemas.microsoft.com/office/drawing/2014/main" id="{5DE351A8-9EFC-CD83-0529-F734699A046B}"/>
              </a:ext>
            </a:extLst>
          </p:cNvPr>
          <p:cNvSpPr/>
          <p:nvPr/>
        </p:nvSpPr>
        <p:spPr>
          <a:xfrm>
            <a:off x="1014340" y="3429000"/>
            <a:ext cx="2692399" cy="518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 name="Conector reto 3">
            <a:extLst>
              <a:ext uri="{FF2B5EF4-FFF2-40B4-BE49-F238E27FC236}">
                <a16:creationId xmlns:a16="http://schemas.microsoft.com/office/drawing/2014/main" id="{AECFAFAA-F811-7807-5BF6-3ACFD98DF3A8}"/>
              </a:ext>
            </a:extLst>
          </p:cNvPr>
          <p:cNvCxnSpPr/>
          <p:nvPr/>
        </p:nvCxnSpPr>
        <p:spPr>
          <a:xfrm>
            <a:off x="1898261" y="3926840"/>
            <a:ext cx="0" cy="100584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CaixaDeTexto 4">
            <a:extLst>
              <a:ext uri="{FF2B5EF4-FFF2-40B4-BE49-F238E27FC236}">
                <a16:creationId xmlns:a16="http://schemas.microsoft.com/office/drawing/2014/main" id="{210DF363-4E6F-C6F2-1C2B-49B08746885A}"/>
              </a:ext>
            </a:extLst>
          </p:cNvPr>
          <p:cNvSpPr txBox="1"/>
          <p:nvPr/>
        </p:nvSpPr>
        <p:spPr>
          <a:xfrm>
            <a:off x="1014341" y="4932680"/>
            <a:ext cx="1788159" cy="523220"/>
          </a:xfrm>
          <a:prstGeom prst="rect">
            <a:avLst/>
          </a:prstGeom>
          <a:solidFill>
            <a:schemeClr val="accent1">
              <a:lumMod val="60000"/>
              <a:lumOff val="40000"/>
            </a:schemeClr>
          </a:solidFill>
        </p:spPr>
        <p:txBody>
          <a:bodyPr wrap="square" rtlCol="0">
            <a:spAutoFit/>
          </a:bodyPr>
          <a:lstStyle/>
          <a:p>
            <a:r>
              <a:rPr lang="pt-BR" sz="1400" dirty="0">
                <a:latin typeface="Calibri" panose="020F0502020204030204" pitchFamily="34" charset="0"/>
                <a:cs typeface="Calibri" panose="020F0502020204030204" pitchFamily="34" charset="0"/>
              </a:rPr>
              <a:t>Lei nº 6.226, de 1975;</a:t>
            </a:r>
          </a:p>
          <a:p>
            <a:r>
              <a:rPr lang="pt-BR" sz="1400" dirty="0">
                <a:latin typeface="Calibri" panose="020F0502020204030204" pitchFamily="34" charset="0"/>
                <a:cs typeface="Calibri" panose="020F0502020204030204" pitchFamily="34" charset="0"/>
              </a:rPr>
              <a:t>Lei nº 6.864, de 1980.</a:t>
            </a:r>
          </a:p>
        </p:txBody>
      </p:sp>
      <p:sp>
        <p:nvSpPr>
          <p:cNvPr id="6" name="Retângulo 5">
            <a:extLst>
              <a:ext uri="{FF2B5EF4-FFF2-40B4-BE49-F238E27FC236}">
                <a16:creationId xmlns:a16="http://schemas.microsoft.com/office/drawing/2014/main" id="{E1D89FA7-3B81-FB2E-E1EC-A462851641E1}"/>
              </a:ext>
            </a:extLst>
          </p:cNvPr>
          <p:cNvSpPr/>
          <p:nvPr/>
        </p:nvSpPr>
        <p:spPr>
          <a:xfrm>
            <a:off x="3714188" y="3450992"/>
            <a:ext cx="5303524" cy="234748"/>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7" name="Conector reto 6">
            <a:extLst>
              <a:ext uri="{FF2B5EF4-FFF2-40B4-BE49-F238E27FC236}">
                <a16:creationId xmlns:a16="http://schemas.microsoft.com/office/drawing/2014/main" id="{46B51DB6-1C0F-C6EC-A6A5-8597A0C9404A}"/>
              </a:ext>
            </a:extLst>
          </p:cNvPr>
          <p:cNvCxnSpPr>
            <a:stCxn id="6" idx="0"/>
            <a:endCxn id="6" idx="0"/>
          </p:cNvCxnSpPr>
          <p:nvPr/>
        </p:nvCxnSpPr>
        <p:spPr>
          <a:xfrm>
            <a:off x="6365950" y="345099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ector reto 7">
            <a:extLst>
              <a:ext uri="{FF2B5EF4-FFF2-40B4-BE49-F238E27FC236}">
                <a16:creationId xmlns:a16="http://schemas.microsoft.com/office/drawing/2014/main" id="{2EC019D4-F171-E13F-6FDA-C9A35FF9A474}"/>
              </a:ext>
            </a:extLst>
          </p:cNvPr>
          <p:cNvCxnSpPr/>
          <p:nvPr/>
        </p:nvCxnSpPr>
        <p:spPr>
          <a:xfrm flipV="1">
            <a:off x="3706741" y="2738120"/>
            <a:ext cx="0" cy="6807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CaixaDeTexto 8">
            <a:extLst>
              <a:ext uri="{FF2B5EF4-FFF2-40B4-BE49-F238E27FC236}">
                <a16:creationId xmlns:a16="http://schemas.microsoft.com/office/drawing/2014/main" id="{54BD2FA9-AE4F-4B81-327A-3BF95BDDDE2A}"/>
              </a:ext>
            </a:extLst>
          </p:cNvPr>
          <p:cNvSpPr txBox="1"/>
          <p:nvPr/>
        </p:nvSpPr>
        <p:spPr>
          <a:xfrm>
            <a:off x="3041261" y="2053828"/>
            <a:ext cx="1330960" cy="1015663"/>
          </a:xfrm>
          <a:prstGeom prst="rect">
            <a:avLst/>
          </a:prstGeom>
          <a:solidFill>
            <a:schemeClr val="accent1">
              <a:lumMod val="60000"/>
              <a:lumOff val="40000"/>
            </a:schemeClr>
          </a:solidFill>
        </p:spPr>
        <p:txBody>
          <a:bodyPr wrap="square" rtlCol="0">
            <a:spAutoFit/>
          </a:bodyPr>
          <a:lstStyle/>
          <a:p>
            <a:pPr algn="ctr"/>
            <a:r>
              <a:rPr lang="pt-BR" sz="1400" dirty="0">
                <a:latin typeface="Calibri" panose="020F0502020204030204" pitchFamily="34" charset="0"/>
                <a:cs typeface="Calibri" panose="020F0502020204030204" pitchFamily="34" charset="0"/>
              </a:rPr>
              <a:t>Art. 202 da Constituição Federal:</a:t>
            </a:r>
          </a:p>
          <a:p>
            <a:pPr algn="ctr"/>
            <a:r>
              <a:rPr lang="pt-BR" b="1" dirty="0">
                <a:latin typeface="Calibri" panose="020F0502020204030204" pitchFamily="34" charset="0"/>
                <a:cs typeface="Calibri" panose="020F0502020204030204" pitchFamily="34" charset="0"/>
              </a:rPr>
              <a:t>05/10/1988</a:t>
            </a:r>
          </a:p>
        </p:txBody>
      </p:sp>
      <p:cxnSp>
        <p:nvCxnSpPr>
          <p:cNvPr id="10" name="Conector reto 9">
            <a:extLst>
              <a:ext uri="{FF2B5EF4-FFF2-40B4-BE49-F238E27FC236}">
                <a16:creationId xmlns:a16="http://schemas.microsoft.com/office/drawing/2014/main" id="{EF750A8C-48D7-4FD1-77C1-4C2EC2722030}"/>
              </a:ext>
            </a:extLst>
          </p:cNvPr>
          <p:cNvCxnSpPr/>
          <p:nvPr/>
        </p:nvCxnSpPr>
        <p:spPr>
          <a:xfrm flipV="1">
            <a:off x="6063862" y="3957320"/>
            <a:ext cx="0" cy="6807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CaixaDeTexto 10">
            <a:extLst>
              <a:ext uri="{FF2B5EF4-FFF2-40B4-BE49-F238E27FC236}">
                <a16:creationId xmlns:a16="http://schemas.microsoft.com/office/drawing/2014/main" id="{79C829B7-534D-1ABE-4817-A03E7272A867}"/>
              </a:ext>
            </a:extLst>
          </p:cNvPr>
          <p:cNvSpPr txBox="1"/>
          <p:nvPr/>
        </p:nvSpPr>
        <p:spPr>
          <a:xfrm>
            <a:off x="5172322" y="4505960"/>
            <a:ext cx="1783079" cy="584775"/>
          </a:xfrm>
          <a:prstGeom prst="rect">
            <a:avLst/>
          </a:prstGeom>
          <a:solidFill>
            <a:schemeClr val="accent1">
              <a:lumMod val="60000"/>
              <a:lumOff val="40000"/>
            </a:schemeClr>
          </a:solidFill>
        </p:spPr>
        <p:txBody>
          <a:bodyPr wrap="square" rtlCol="0">
            <a:spAutoFit/>
          </a:bodyPr>
          <a:lstStyle/>
          <a:p>
            <a:pPr algn="ctr"/>
            <a:r>
              <a:rPr lang="pt-BR" sz="1400" dirty="0">
                <a:latin typeface="Calibri" panose="020F0502020204030204" pitchFamily="34" charset="0"/>
                <a:cs typeface="Calibri" panose="020F0502020204030204" pitchFamily="34" charset="0"/>
              </a:rPr>
              <a:t>Lei nº 9.796, de 1999: </a:t>
            </a:r>
            <a:r>
              <a:rPr lang="pt-BR" b="1" dirty="0">
                <a:latin typeface="Calibri" panose="020F0502020204030204" pitchFamily="34" charset="0"/>
                <a:cs typeface="Calibri" panose="020F0502020204030204" pitchFamily="34" charset="0"/>
              </a:rPr>
              <a:t>05/05/1999</a:t>
            </a:r>
          </a:p>
        </p:txBody>
      </p:sp>
      <p:sp>
        <p:nvSpPr>
          <p:cNvPr id="12" name="Retângulo 11">
            <a:extLst>
              <a:ext uri="{FF2B5EF4-FFF2-40B4-BE49-F238E27FC236}">
                <a16:creationId xmlns:a16="http://schemas.microsoft.com/office/drawing/2014/main" id="{EC5481BA-B411-2AB6-CCE8-147342120150}"/>
              </a:ext>
            </a:extLst>
          </p:cNvPr>
          <p:cNvSpPr/>
          <p:nvPr/>
        </p:nvSpPr>
        <p:spPr>
          <a:xfrm>
            <a:off x="3707267" y="3676412"/>
            <a:ext cx="2357121" cy="27074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2">
            <a:extLst>
              <a:ext uri="{FF2B5EF4-FFF2-40B4-BE49-F238E27FC236}">
                <a16:creationId xmlns:a16="http://schemas.microsoft.com/office/drawing/2014/main" id="{27CCA8C7-86CF-7D25-9C48-0F5AE5CE75BF}"/>
              </a:ext>
            </a:extLst>
          </p:cNvPr>
          <p:cNvSpPr txBox="1"/>
          <p:nvPr/>
        </p:nvSpPr>
        <p:spPr>
          <a:xfrm>
            <a:off x="1464989" y="3496548"/>
            <a:ext cx="1955087" cy="369332"/>
          </a:xfrm>
          <a:prstGeom prst="rect">
            <a:avLst/>
          </a:prstGeom>
          <a:noFill/>
        </p:spPr>
        <p:txBody>
          <a:bodyPr wrap="none" rtlCol="0">
            <a:spAutoFit/>
          </a:bodyPr>
          <a:lstStyle/>
          <a:p>
            <a:r>
              <a:rPr lang="pt-BR" b="1" dirty="0">
                <a:solidFill>
                  <a:schemeClr val="bg1"/>
                </a:solidFill>
                <a:latin typeface="Calibri" panose="020F0502020204030204" pitchFamily="34" charset="0"/>
                <a:cs typeface="Calibri" panose="020F0502020204030204" pitchFamily="34" charset="0"/>
              </a:rPr>
              <a:t>Sem compensação</a:t>
            </a:r>
          </a:p>
        </p:txBody>
      </p:sp>
      <p:sp>
        <p:nvSpPr>
          <p:cNvPr id="14" name="CaixaDeTexto 13">
            <a:extLst>
              <a:ext uri="{FF2B5EF4-FFF2-40B4-BE49-F238E27FC236}">
                <a16:creationId xmlns:a16="http://schemas.microsoft.com/office/drawing/2014/main" id="{57A796B0-F4AA-FB2C-4C83-8C7221094B3A}"/>
              </a:ext>
            </a:extLst>
          </p:cNvPr>
          <p:cNvSpPr txBox="1"/>
          <p:nvPr/>
        </p:nvSpPr>
        <p:spPr>
          <a:xfrm>
            <a:off x="4107935" y="3620254"/>
            <a:ext cx="1510157" cy="369332"/>
          </a:xfrm>
          <a:prstGeom prst="rect">
            <a:avLst/>
          </a:prstGeom>
          <a:noFill/>
        </p:spPr>
        <p:txBody>
          <a:bodyPr wrap="none" rtlCol="0">
            <a:spAutoFit/>
          </a:bodyPr>
          <a:lstStyle/>
          <a:p>
            <a:r>
              <a:rPr lang="pt-BR" b="1" dirty="0">
                <a:solidFill>
                  <a:schemeClr val="bg1"/>
                </a:solidFill>
                <a:latin typeface="Calibri" panose="020F0502020204030204" pitchFamily="34" charset="0"/>
                <a:cs typeface="Calibri" panose="020F0502020204030204" pitchFamily="34" charset="0"/>
              </a:rPr>
              <a:t>Estoque RGPS</a:t>
            </a:r>
          </a:p>
        </p:txBody>
      </p:sp>
      <p:sp>
        <p:nvSpPr>
          <p:cNvPr id="15" name="CaixaDeTexto 14">
            <a:extLst>
              <a:ext uri="{FF2B5EF4-FFF2-40B4-BE49-F238E27FC236}">
                <a16:creationId xmlns:a16="http://schemas.microsoft.com/office/drawing/2014/main" id="{66140752-2885-3B77-6B88-5296D72C7485}"/>
              </a:ext>
            </a:extLst>
          </p:cNvPr>
          <p:cNvSpPr txBox="1"/>
          <p:nvPr/>
        </p:nvSpPr>
        <p:spPr>
          <a:xfrm>
            <a:off x="7746142" y="3635772"/>
            <a:ext cx="693908" cy="369332"/>
          </a:xfrm>
          <a:prstGeom prst="rect">
            <a:avLst/>
          </a:prstGeom>
          <a:noFill/>
        </p:spPr>
        <p:txBody>
          <a:bodyPr wrap="none" rtlCol="0">
            <a:spAutoFit/>
          </a:bodyPr>
          <a:lstStyle/>
          <a:p>
            <a:r>
              <a:rPr lang="pt-BR" b="1" dirty="0">
                <a:solidFill>
                  <a:schemeClr val="bg1"/>
                </a:solidFill>
                <a:latin typeface="Calibri" panose="020F0502020204030204" pitchFamily="34" charset="0"/>
                <a:cs typeface="Calibri" panose="020F0502020204030204" pitchFamily="34" charset="0"/>
              </a:rPr>
              <a:t>Fluxo</a:t>
            </a:r>
          </a:p>
        </p:txBody>
      </p:sp>
      <p:sp>
        <p:nvSpPr>
          <p:cNvPr id="16" name="CaixaDeTexto 15">
            <a:extLst>
              <a:ext uri="{FF2B5EF4-FFF2-40B4-BE49-F238E27FC236}">
                <a16:creationId xmlns:a16="http://schemas.microsoft.com/office/drawing/2014/main" id="{8C5A7DD1-3545-4EBD-F587-BDA65D19C63B}"/>
              </a:ext>
            </a:extLst>
          </p:cNvPr>
          <p:cNvSpPr txBox="1"/>
          <p:nvPr/>
        </p:nvSpPr>
        <p:spPr>
          <a:xfrm>
            <a:off x="5278655" y="3361174"/>
            <a:ext cx="1487908" cy="369332"/>
          </a:xfrm>
          <a:prstGeom prst="rect">
            <a:avLst/>
          </a:prstGeom>
          <a:noFill/>
        </p:spPr>
        <p:txBody>
          <a:bodyPr wrap="none" rtlCol="0">
            <a:spAutoFit/>
          </a:bodyPr>
          <a:lstStyle/>
          <a:p>
            <a:r>
              <a:rPr lang="pt-BR" b="1" dirty="0">
                <a:solidFill>
                  <a:schemeClr val="bg1"/>
                </a:solidFill>
                <a:latin typeface="Calibri" panose="020F0502020204030204" pitchFamily="34" charset="0"/>
                <a:cs typeface="Calibri" panose="020F0502020204030204" pitchFamily="34" charset="0"/>
              </a:rPr>
              <a:t>Estoque RPPS</a:t>
            </a:r>
          </a:p>
        </p:txBody>
      </p:sp>
      <p:cxnSp>
        <p:nvCxnSpPr>
          <p:cNvPr id="17" name="Conector reto 16">
            <a:extLst>
              <a:ext uri="{FF2B5EF4-FFF2-40B4-BE49-F238E27FC236}">
                <a16:creationId xmlns:a16="http://schemas.microsoft.com/office/drawing/2014/main" id="{6C93F8B4-F5DF-E2A6-8CA0-5C3459E80AA7}"/>
              </a:ext>
            </a:extLst>
          </p:cNvPr>
          <p:cNvCxnSpPr/>
          <p:nvPr/>
        </p:nvCxnSpPr>
        <p:spPr>
          <a:xfrm flipV="1">
            <a:off x="9010262" y="2741692"/>
            <a:ext cx="0" cy="68072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CaixaDeTexto 17">
            <a:extLst>
              <a:ext uri="{FF2B5EF4-FFF2-40B4-BE49-F238E27FC236}">
                <a16:creationId xmlns:a16="http://schemas.microsoft.com/office/drawing/2014/main" id="{1A6A1EA6-CE63-5CB3-FBEB-5D1DC098B169}"/>
              </a:ext>
            </a:extLst>
          </p:cNvPr>
          <p:cNvSpPr txBox="1"/>
          <p:nvPr/>
        </p:nvSpPr>
        <p:spPr>
          <a:xfrm>
            <a:off x="7915522" y="2484715"/>
            <a:ext cx="2192019" cy="584775"/>
          </a:xfrm>
          <a:prstGeom prst="rect">
            <a:avLst/>
          </a:prstGeom>
          <a:solidFill>
            <a:schemeClr val="accent1">
              <a:lumMod val="60000"/>
              <a:lumOff val="40000"/>
            </a:schemeClr>
          </a:solidFill>
        </p:spPr>
        <p:txBody>
          <a:bodyPr wrap="square" rtlCol="0">
            <a:spAutoFit/>
          </a:bodyPr>
          <a:lstStyle/>
          <a:p>
            <a:pPr algn="ctr"/>
            <a:r>
              <a:rPr lang="pt-BR" sz="1400" dirty="0">
                <a:latin typeface="Calibri" panose="020F0502020204030204" pitchFamily="34" charset="0"/>
                <a:cs typeface="Calibri" panose="020F0502020204030204" pitchFamily="34" charset="0"/>
              </a:rPr>
              <a:t>Decreto nº 10.188, de 2019: </a:t>
            </a:r>
            <a:r>
              <a:rPr lang="pt-BR" b="1" dirty="0">
                <a:latin typeface="Calibri" panose="020F0502020204030204" pitchFamily="34" charset="0"/>
                <a:cs typeface="Calibri" panose="020F0502020204030204" pitchFamily="34" charset="0"/>
              </a:rPr>
              <a:t>31/12/2020</a:t>
            </a:r>
          </a:p>
        </p:txBody>
      </p:sp>
      <p:cxnSp>
        <p:nvCxnSpPr>
          <p:cNvPr id="19" name="Conector reto 18">
            <a:extLst>
              <a:ext uri="{FF2B5EF4-FFF2-40B4-BE49-F238E27FC236}">
                <a16:creationId xmlns:a16="http://schemas.microsoft.com/office/drawing/2014/main" id="{D5919194-BDF9-B203-63A7-F241DC3DC900}"/>
              </a:ext>
            </a:extLst>
          </p:cNvPr>
          <p:cNvCxnSpPr/>
          <p:nvPr/>
        </p:nvCxnSpPr>
        <p:spPr>
          <a:xfrm flipH="1" flipV="1">
            <a:off x="9007552" y="3676412"/>
            <a:ext cx="2710" cy="25042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F5298AA1-F2EF-DA9A-3B82-93B61D74984D}"/>
              </a:ext>
            </a:extLst>
          </p:cNvPr>
          <p:cNvSpPr txBox="1"/>
          <p:nvPr/>
        </p:nvSpPr>
        <p:spPr>
          <a:xfrm>
            <a:off x="2654771" y="276575"/>
            <a:ext cx="5530040" cy="523220"/>
          </a:xfrm>
          <a:prstGeom prst="rect">
            <a:avLst/>
          </a:prstGeom>
          <a:noFill/>
        </p:spPr>
        <p:txBody>
          <a:bodyPr wrap="none" rtlCol="0">
            <a:spAutoFit/>
          </a:bodyPr>
          <a:lstStyle/>
          <a:p>
            <a:r>
              <a:rPr lang="pt-BR" sz="2800" b="1" dirty="0">
                <a:solidFill>
                  <a:srgbClr val="00B050"/>
                </a:solidFill>
                <a:latin typeface="Gisha" panose="020B0502040204020203"/>
              </a:rPr>
              <a:t>Marcos temporais do COMPREV</a:t>
            </a:r>
          </a:p>
        </p:txBody>
      </p:sp>
      <p:sp>
        <p:nvSpPr>
          <p:cNvPr id="24" name="Retângulo 23">
            <a:extLst>
              <a:ext uri="{FF2B5EF4-FFF2-40B4-BE49-F238E27FC236}">
                <a16:creationId xmlns:a16="http://schemas.microsoft.com/office/drawing/2014/main" id="{7DA16F1B-5481-9B9D-B24D-0609A5D71C96}"/>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Freeform 3">
            <a:extLst>
              <a:ext uri="{FF2B5EF4-FFF2-40B4-BE49-F238E27FC236}">
                <a16:creationId xmlns:a16="http://schemas.microsoft.com/office/drawing/2014/main" id="{5CF76A31-83D7-EBDF-F6BC-896865692219}"/>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1995398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5ECFE057-A1C3-B6D2-69F3-00B30F1688FF}"/>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19" name="CaixaDeTexto 18">
            <a:extLst>
              <a:ext uri="{FF2B5EF4-FFF2-40B4-BE49-F238E27FC236}">
                <a16:creationId xmlns:a16="http://schemas.microsoft.com/office/drawing/2014/main" id="{B949C168-B4D5-2CD0-A45F-082D9B365369}"/>
              </a:ext>
            </a:extLst>
          </p:cNvPr>
          <p:cNvSpPr txBox="1"/>
          <p:nvPr/>
        </p:nvSpPr>
        <p:spPr>
          <a:xfrm>
            <a:off x="2709973" y="116737"/>
            <a:ext cx="9482027" cy="523220"/>
          </a:xfrm>
          <a:prstGeom prst="rect">
            <a:avLst/>
          </a:prstGeom>
          <a:noFill/>
        </p:spPr>
        <p:txBody>
          <a:bodyPr wrap="square" rtlCol="0">
            <a:spAutoFit/>
          </a:bodyPr>
          <a:lstStyle/>
          <a:p>
            <a:pPr algn="ctr"/>
            <a:r>
              <a:rPr lang="pt-BR" sz="2800" b="1" dirty="0">
                <a:solidFill>
                  <a:srgbClr val="035193"/>
                </a:solidFill>
                <a:latin typeface="Gisha" panose="020B0502040204020203"/>
              </a:rPr>
              <a:t>Regulamentação da Compensação Previdenciária</a:t>
            </a:r>
          </a:p>
        </p:txBody>
      </p:sp>
      <p:sp>
        <p:nvSpPr>
          <p:cNvPr id="20" name="Retângulo: Cantos Arredondados 19">
            <a:extLst>
              <a:ext uri="{FF2B5EF4-FFF2-40B4-BE49-F238E27FC236}">
                <a16:creationId xmlns:a16="http://schemas.microsoft.com/office/drawing/2014/main" id="{F8CBE6E1-4AB4-5CC8-E3FD-87F5EB69571F}"/>
              </a:ext>
            </a:extLst>
          </p:cNvPr>
          <p:cNvSpPr/>
          <p:nvPr/>
        </p:nvSpPr>
        <p:spPr>
          <a:xfrm>
            <a:off x="10663335" y="3541023"/>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Retângulo: Cantos Arredondados 20">
            <a:extLst>
              <a:ext uri="{FF2B5EF4-FFF2-40B4-BE49-F238E27FC236}">
                <a16:creationId xmlns:a16="http://schemas.microsoft.com/office/drawing/2014/main" id="{86B0F82E-0D31-AAD3-50BE-770461D8E812}"/>
              </a:ext>
            </a:extLst>
          </p:cNvPr>
          <p:cNvSpPr/>
          <p:nvPr/>
        </p:nvSpPr>
        <p:spPr>
          <a:xfrm>
            <a:off x="7938602" y="2682551"/>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tângulo: Cantos Arredondados 21">
            <a:extLst>
              <a:ext uri="{FF2B5EF4-FFF2-40B4-BE49-F238E27FC236}">
                <a16:creationId xmlns:a16="http://schemas.microsoft.com/office/drawing/2014/main" id="{EC8DFB0E-ACAD-88CF-8B16-176B7F21A948}"/>
              </a:ext>
            </a:extLst>
          </p:cNvPr>
          <p:cNvSpPr/>
          <p:nvPr/>
        </p:nvSpPr>
        <p:spPr>
          <a:xfrm>
            <a:off x="6955971" y="3541023"/>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Retângulo: Cantos Arredondados 22">
            <a:extLst>
              <a:ext uri="{FF2B5EF4-FFF2-40B4-BE49-F238E27FC236}">
                <a16:creationId xmlns:a16="http://schemas.microsoft.com/office/drawing/2014/main" id="{E08E75A9-1C18-B2E2-FB61-B8CB14C8C47F}"/>
              </a:ext>
            </a:extLst>
          </p:cNvPr>
          <p:cNvSpPr/>
          <p:nvPr/>
        </p:nvSpPr>
        <p:spPr>
          <a:xfrm>
            <a:off x="4497740" y="2682552"/>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tângulo: Cantos Arredondados 23">
            <a:extLst>
              <a:ext uri="{FF2B5EF4-FFF2-40B4-BE49-F238E27FC236}">
                <a16:creationId xmlns:a16="http://schemas.microsoft.com/office/drawing/2014/main" id="{EA831F0C-E818-EAED-DE83-79AB96D1F7F3}"/>
              </a:ext>
            </a:extLst>
          </p:cNvPr>
          <p:cNvSpPr/>
          <p:nvPr/>
        </p:nvSpPr>
        <p:spPr>
          <a:xfrm>
            <a:off x="2999792" y="3549377"/>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Retângulo: Cantos Arredondados 24">
            <a:extLst>
              <a:ext uri="{FF2B5EF4-FFF2-40B4-BE49-F238E27FC236}">
                <a16:creationId xmlns:a16="http://schemas.microsoft.com/office/drawing/2014/main" id="{66B09987-9DF0-32AD-9F62-9DE8E80BD1A8}"/>
              </a:ext>
            </a:extLst>
          </p:cNvPr>
          <p:cNvSpPr/>
          <p:nvPr/>
        </p:nvSpPr>
        <p:spPr>
          <a:xfrm>
            <a:off x="2791408" y="2682552"/>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Retângulo: Cantos Arredondados 25">
            <a:extLst>
              <a:ext uri="{FF2B5EF4-FFF2-40B4-BE49-F238E27FC236}">
                <a16:creationId xmlns:a16="http://schemas.microsoft.com/office/drawing/2014/main" id="{B9523A07-441F-4010-9281-97F20B25A464}"/>
              </a:ext>
            </a:extLst>
          </p:cNvPr>
          <p:cNvSpPr/>
          <p:nvPr/>
        </p:nvSpPr>
        <p:spPr>
          <a:xfrm>
            <a:off x="931506" y="3544815"/>
            <a:ext cx="66870" cy="1174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Retângulo: Cantos Arredondados 26">
            <a:extLst>
              <a:ext uri="{FF2B5EF4-FFF2-40B4-BE49-F238E27FC236}">
                <a16:creationId xmlns:a16="http://schemas.microsoft.com/office/drawing/2014/main" id="{5B4B1A96-7F76-E3DF-6652-F06B7193651B}"/>
              </a:ext>
            </a:extLst>
          </p:cNvPr>
          <p:cNvSpPr/>
          <p:nvPr/>
        </p:nvSpPr>
        <p:spPr>
          <a:xfrm>
            <a:off x="931506" y="3429000"/>
            <a:ext cx="10907486" cy="433873"/>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CaixaDeTexto 27">
            <a:extLst>
              <a:ext uri="{FF2B5EF4-FFF2-40B4-BE49-F238E27FC236}">
                <a16:creationId xmlns:a16="http://schemas.microsoft.com/office/drawing/2014/main" id="{D0CB4170-8A86-286D-B18D-60697058D91C}"/>
              </a:ext>
            </a:extLst>
          </p:cNvPr>
          <p:cNvSpPr txBox="1"/>
          <p:nvPr/>
        </p:nvSpPr>
        <p:spPr>
          <a:xfrm>
            <a:off x="221410" y="4723408"/>
            <a:ext cx="1553932" cy="553998"/>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05/10/1988</a:t>
            </a:r>
          </a:p>
          <a:p>
            <a:pPr algn="ctr"/>
            <a:r>
              <a:rPr lang="pt-BR" sz="1400" dirty="0">
                <a:latin typeface="Gisha" panose="020B0502040204020203" pitchFamily="34" charset="-79"/>
                <a:cs typeface="Gisha" panose="020B0502040204020203" pitchFamily="34" charset="-79"/>
              </a:rPr>
              <a:t>Art. 202 da CF/88</a:t>
            </a:r>
          </a:p>
        </p:txBody>
      </p:sp>
      <p:sp>
        <p:nvSpPr>
          <p:cNvPr id="29" name="CaixaDeTexto 28">
            <a:extLst>
              <a:ext uri="{FF2B5EF4-FFF2-40B4-BE49-F238E27FC236}">
                <a16:creationId xmlns:a16="http://schemas.microsoft.com/office/drawing/2014/main" id="{5DD8DF9B-CB99-DDFD-9E02-4ED1D1058F0A}"/>
              </a:ext>
            </a:extLst>
          </p:cNvPr>
          <p:cNvSpPr txBox="1"/>
          <p:nvPr/>
        </p:nvSpPr>
        <p:spPr>
          <a:xfrm>
            <a:off x="2047877" y="2134844"/>
            <a:ext cx="1553932" cy="553998"/>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06/05/1999</a:t>
            </a:r>
          </a:p>
          <a:p>
            <a:pPr algn="ctr"/>
            <a:r>
              <a:rPr lang="pt-BR" sz="1400" dirty="0">
                <a:latin typeface="Gisha" panose="020B0502040204020203" pitchFamily="34" charset="-79"/>
                <a:cs typeface="Gisha" panose="020B0502040204020203" pitchFamily="34" charset="-79"/>
              </a:rPr>
              <a:t>Lei nº 9.796</a:t>
            </a:r>
          </a:p>
        </p:txBody>
      </p:sp>
      <p:sp>
        <p:nvSpPr>
          <p:cNvPr id="30" name="CaixaDeTexto 29">
            <a:extLst>
              <a:ext uri="{FF2B5EF4-FFF2-40B4-BE49-F238E27FC236}">
                <a16:creationId xmlns:a16="http://schemas.microsoft.com/office/drawing/2014/main" id="{786C9B81-9FED-152B-D613-703C3409102F}"/>
              </a:ext>
            </a:extLst>
          </p:cNvPr>
          <p:cNvSpPr txBox="1"/>
          <p:nvPr/>
        </p:nvSpPr>
        <p:spPr>
          <a:xfrm>
            <a:off x="2289696" y="4715054"/>
            <a:ext cx="1553932" cy="861774"/>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06/07/1999</a:t>
            </a:r>
          </a:p>
          <a:p>
            <a:pPr algn="ctr"/>
            <a:r>
              <a:rPr lang="pt-BR" sz="1400" dirty="0">
                <a:latin typeface="Gisha" panose="020B0502040204020203" pitchFamily="34" charset="-79"/>
                <a:cs typeface="Gisha" panose="020B0502040204020203" pitchFamily="34" charset="-79"/>
              </a:rPr>
              <a:t>Decreto nº 3.112</a:t>
            </a:r>
          </a:p>
          <a:p>
            <a:pPr algn="ctr"/>
            <a:r>
              <a:rPr lang="pt-BR" sz="1000" dirty="0">
                <a:latin typeface="Gisha" panose="020B0502040204020203" pitchFamily="34" charset="-79"/>
                <a:cs typeface="Gisha" panose="020B0502040204020203" pitchFamily="34" charset="-79"/>
              </a:rPr>
              <a:t>(Revogado pelo Decreto nº 10.188, de 2019)</a:t>
            </a:r>
          </a:p>
        </p:txBody>
      </p:sp>
      <p:sp>
        <p:nvSpPr>
          <p:cNvPr id="31" name="CaixaDeTexto 30">
            <a:extLst>
              <a:ext uri="{FF2B5EF4-FFF2-40B4-BE49-F238E27FC236}">
                <a16:creationId xmlns:a16="http://schemas.microsoft.com/office/drawing/2014/main" id="{3CDA8110-6C32-042C-BC5A-C5EC8AD80725}"/>
              </a:ext>
            </a:extLst>
          </p:cNvPr>
          <p:cNvSpPr txBox="1"/>
          <p:nvPr/>
        </p:nvSpPr>
        <p:spPr>
          <a:xfrm>
            <a:off x="3477113" y="1814488"/>
            <a:ext cx="2041456" cy="861774"/>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16/12/1999</a:t>
            </a:r>
          </a:p>
          <a:p>
            <a:pPr algn="ctr"/>
            <a:r>
              <a:rPr lang="pt-BR" sz="1400" dirty="0">
                <a:latin typeface="Gisha" panose="020B0502040204020203" pitchFamily="34" charset="-79"/>
                <a:cs typeface="Gisha" panose="020B0502040204020203" pitchFamily="34" charset="-79"/>
              </a:rPr>
              <a:t>Portaria MPAS nº 6.209</a:t>
            </a:r>
          </a:p>
          <a:p>
            <a:pPr algn="ctr"/>
            <a:r>
              <a:rPr lang="pt-BR" sz="1000" dirty="0">
                <a:latin typeface="Gisha" panose="020B0502040204020203" pitchFamily="34" charset="-79"/>
                <a:cs typeface="Gisha" panose="020B0502040204020203" pitchFamily="34" charset="-79"/>
              </a:rPr>
              <a:t>(Revogada pela Portaria </a:t>
            </a:r>
          </a:p>
          <a:p>
            <a:pPr algn="ctr"/>
            <a:r>
              <a:rPr lang="pt-BR" sz="1000" dirty="0">
                <a:latin typeface="Gisha" panose="020B0502040204020203" pitchFamily="34" charset="-79"/>
                <a:cs typeface="Gisha" panose="020B0502040204020203" pitchFamily="34" charset="-79"/>
              </a:rPr>
              <a:t>MPS nº 3.803, de 2022) </a:t>
            </a:r>
          </a:p>
        </p:txBody>
      </p:sp>
      <p:sp>
        <p:nvSpPr>
          <p:cNvPr id="32" name="CaixaDeTexto 31">
            <a:extLst>
              <a:ext uri="{FF2B5EF4-FFF2-40B4-BE49-F238E27FC236}">
                <a16:creationId xmlns:a16="http://schemas.microsoft.com/office/drawing/2014/main" id="{1E2811F8-0ADE-52C6-E080-86395410523E}"/>
              </a:ext>
            </a:extLst>
          </p:cNvPr>
          <p:cNvSpPr txBox="1"/>
          <p:nvPr/>
        </p:nvSpPr>
        <p:spPr>
          <a:xfrm>
            <a:off x="6158204" y="4715054"/>
            <a:ext cx="1641603" cy="553998"/>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01/01/2020</a:t>
            </a:r>
          </a:p>
          <a:p>
            <a:pPr algn="ctr"/>
            <a:r>
              <a:rPr lang="pt-BR" sz="1400" dirty="0">
                <a:latin typeface="Gisha" panose="020B0502040204020203" pitchFamily="34" charset="-79"/>
                <a:cs typeface="Gisha" panose="020B0502040204020203" pitchFamily="34" charset="-79"/>
              </a:rPr>
              <a:t>Decreto nº 10.188</a:t>
            </a:r>
          </a:p>
        </p:txBody>
      </p:sp>
      <p:sp>
        <p:nvSpPr>
          <p:cNvPr id="33" name="CaixaDeTexto 32">
            <a:extLst>
              <a:ext uri="{FF2B5EF4-FFF2-40B4-BE49-F238E27FC236}">
                <a16:creationId xmlns:a16="http://schemas.microsoft.com/office/drawing/2014/main" id="{95882843-4CAC-B0B0-760E-7347DA54FEDB}"/>
              </a:ext>
            </a:extLst>
          </p:cNvPr>
          <p:cNvSpPr txBox="1"/>
          <p:nvPr/>
        </p:nvSpPr>
        <p:spPr>
          <a:xfrm>
            <a:off x="6979005" y="1913110"/>
            <a:ext cx="2041456" cy="738664"/>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01/01/2021</a:t>
            </a:r>
          </a:p>
          <a:p>
            <a:pPr algn="ctr"/>
            <a:r>
              <a:rPr lang="pt-BR" sz="1400" dirty="0">
                <a:latin typeface="Gisha" panose="020B0502040204020203" pitchFamily="34" charset="-79"/>
                <a:cs typeface="Gisha" panose="020B0502040204020203" pitchFamily="34" charset="-79"/>
              </a:rPr>
              <a:t>Decreto nº 10.188</a:t>
            </a:r>
          </a:p>
          <a:p>
            <a:pPr algn="ctr"/>
            <a:r>
              <a:rPr lang="pt-BR" sz="1100" dirty="0">
                <a:latin typeface="Gisha" panose="020B0502040204020203" pitchFamily="34" charset="-79"/>
                <a:cs typeface="Gisha" panose="020B0502040204020203" pitchFamily="34" charset="-79"/>
              </a:rPr>
              <a:t>(COMPREV entre RPPS)</a:t>
            </a:r>
          </a:p>
        </p:txBody>
      </p:sp>
      <p:sp>
        <p:nvSpPr>
          <p:cNvPr id="34" name="CaixaDeTexto 33">
            <a:extLst>
              <a:ext uri="{FF2B5EF4-FFF2-40B4-BE49-F238E27FC236}">
                <a16:creationId xmlns:a16="http://schemas.microsoft.com/office/drawing/2014/main" id="{2A365DB1-7739-94A5-D106-FC7183BF0343}"/>
              </a:ext>
            </a:extLst>
          </p:cNvPr>
          <p:cNvSpPr txBox="1"/>
          <p:nvPr/>
        </p:nvSpPr>
        <p:spPr>
          <a:xfrm>
            <a:off x="9642607" y="4727875"/>
            <a:ext cx="2041456" cy="553998"/>
          </a:xfrm>
          <a:prstGeom prst="rect">
            <a:avLst/>
          </a:prstGeom>
          <a:noFill/>
        </p:spPr>
        <p:txBody>
          <a:bodyPr wrap="square" rtlCol="0">
            <a:spAutoFit/>
          </a:bodyPr>
          <a:lstStyle/>
          <a:p>
            <a:pPr algn="ctr"/>
            <a:r>
              <a:rPr lang="pt-BR" sz="1600" b="1" dirty="0">
                <a:latin typeface="Gisha" panose="020B0502040204020203" pitchFamily="34" charset="-79"/>
                <a:cs typeface="Gisha" panose="020B0502040204020203" pitchFamily="34" charset="-79"/>
              </a:rPr>
              <a:t>10/06/2024</a:t>
            </a:r>
          </a:p>
          <a:p>
            <a:pPr algn="ctr"/>
            <a:r>
              <a:rPr lang="pt-BR" sz="1400" dirty="0">
                <a:latin typeface="Gisha" panose="020B0502040204020203" pitchFamily="34" charset="-79"/>
                <a:cs typeface="Gisha" panose="020B0502040204020203" pitchFamily="34" charset="-79"/>
              </a:rPr>
              <a:t>Portaria MPS nº 1.400</a:t>
            </a:r>
          </a:p>
        </p:txBody>
      </p:sp>
    </p:spTree>
    <p:extLst>
      <p:ext uri="{BB962C8B-B14F-4D97-AF65-F5344CB8AC3E}">
        <p14:creationId xmlns:p14="http://schemas.microsoft.com/office/powerpoint/2010/main" val="2889339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CA43C991-9E60-FA06-A177-351F8B50758A}"/>
              </a:ext>
            </a:extLst>
          </p:cNvPr>
          <p:cNvSpPr txBox="1"/>
          <p:nvPr/>
        </p:nvSpPr>
        <p:spPr>
          <a:xfrm>
            <a:off x="2571574" y="202093"/>
            <a:ext cx="9057480" cy="584775"/>
          </a:xfrm>
          <a:prstGeom prst="rect">
            <a:avLst/>
          </a:prstGeom>
          <a:noFill/>
        </p:spPr>
        <p:txBody>
          <a:bodyPr wrap="none" rtlCol="0">
            <a:spAutoFit/>
          </a:bodyPr>
          <a:lstStyle/>
          <a:p>
            <a:r>
              <a:rPr lang="pt-BR" sz="2400" b="1" dirty="0">
                <a:solidFill>
                  <a:srgbClr val="0070C0"/>
                </a:solidFill>
                <a:latin typeface="Gisha" panose="020B0502040204020203"/>
              </a:rPr>
              <a:t>Prazos para análise da </a:t>
            </a:r>
            <a:r>
              <a:rPr lang="pt-BR" sz="3200" b="1" dirty="0">
                <a:solidFill>
                  <a:srgbClr val="0070C0"/>
                </a:solidFill>
                <a:latin typeface="Gisha" panose="020B0502040204020203"/>
              </a:rPr>
              <a:t>compensação previdenciária</a:t>
            </a:r>
            <a:r>
              <a:rPr lang="pt-BR" sz="2400" b="1" dirty="0">
                <a:solidFill>
                  <a:srgbClr val="0070C0"/>
                </a:solidFill>
                <a:latin typeface="Gisha" panose="020B0502040204020203"/>
              </a:rPr>
              <a:t>?</a:t>
            </a:r>
          </a:p>
        </p:txBody>
      </p:sp>
      <p:sp>
        <p:nvSpPr>
          <p:cNvPr id="7" name="CaixaDeTexto 6">
            <a:extLst>
              <a:ext uri="{FF2B5EF4-FFF2-40B4-BE49-F238E27FC236}">
                <a16:creationId xmlns:a16="http://schemas.microsoft.com/office/drawing/2014/main" id="{22501C70-3115-32F6-C62D-28651EA5CA37}"/>
              </a:ext>
            </a:extLst>
          </p:cNvPr>
          <p:cNvSpPr txBox="1"/>
          <p:nvPr/>
        </p:nvSpPr>
        <p:spPr>
          <a:xfrm>
            <a:off x="290945" y="3217199"/>
            <a:ext cx="11338109" cy="3139321"/>
          </a:xfrm>
          <a:prstGeom prst="rect">
            <a:avLst/>
          </a:prstGeom>
          <a:noFill/>
        </p:spPr>
        <p:txBody>
          <a:bodyPr wrap="square">
            <a:spAutoFit/>
          </a:bodyPr>
          <a:lstStyle/>
          <a:p>
            <a:pPr algn="just"/>
            <a:r>
              <a:rPr lang="pt-BR" b="1" dirty="0">
                <a:solidFill>
                  <a:srgbClr val="000000"/>
                </a:solidFill>
                <a:latin typeface="Gisha" panose="020B0502040204020203" pitchFamily="34" charset="-79"/>
                <a:cs typeface="Gisha" panose="020B0502040204020203" pitchFamily="34" charset="-79"/>
              </a:rPr>
              <a:t>Decreto nº 10.188, de 2019:</a:t>
            </a:r>
            <a:endParaRPr lang="pt-BR" b="1" i="0" dirty="0">
              <a:solidFill>
                <a:srgbClr val="000000"/>
              </a:solidFill>
              <a:effectLst/>
              <a:latin typeface="Gisha" panose="020B0502040204020203" pitchFamily="34" charset="-79"/>
              <a:cs typeface="Gisha" panose="020B0502040204020203" pitchFamily="34" charset="-79"/>
            </a:endParaRPr>
          </a:p>
          <a:p>
            <a:pPr algn="just"/>
            <a:endParaRPr lang="pt-BR" dirty="0">
              <a:solidFill>
                <a:srgbClr val="000000"/>
              </a:solidFill>
              <a:latin typeface="Gisha" panose="020B0502040204020203" pitchFamily="34" charset="-79"/>
              <a:cs typeface="Gisha" panose="020B0502040204020203" pitchFamily="34" charset="-79"/>
            </a:endParaRPr>
          </a:p>
          <a:p>
            <a:pPr algn="just"/>
            <a:r>
              <a:rPr lang="pt-BR" b="0" i="0" dirty="0">
                <a:solidFill>
                  <a:srgbClr val="000000"/>
                </a:solidFill>
                <a:effectLst/>
                <a:latin typeface="Gisha" panose="020B0502040204020203" pitchFamily="34" charset="-79"/>
                <a:cs typeface="Gisha" panose="020B0502040204020203" pitchFamily="34" charset="-79"/>
              </a:rPr>
              <a:t>Art. 11. </a:t>
            </a:r>
          </a:p>
          <a:p>
            <a:pPr algn="just"/>
            <a:endParaRPr lang="pt-BR" b="0" i="0" dirty="0">
              <a:solidFill>
                <a:srgbClr val="000000"/>
              </a:solidFill>
              <a:effectLst/>
              <a:latin typeface="Gisha" panose="020B0502040204020203" pitchFamily="34" charset="-79"/>
              <a:cs typeface="Gisha" panose="020B0502040204020203" pitchFamily="34" charset="-79"/>
            </a:endParaRPr>
          </a:p>
          <a:p>
            <a:pPr algn="just"/>
            <a:r>
              <a:rPr lang="pt-BR" b="0" i="0" dirty="0">
                <a:solidFill>
                  <a:srgbClr val="000000"/>
                </a:solidFill>
                <a:effectLst/>
                <a:latin typeface="Gisha" panose="020B0502040204020203" pitchFamily="34" charset="-79"/>
                <a:cs typeface="Gisha" panose="020B0502040204020203" pitchFamily="34" charset="-79"/>
              </a:rPr>
              <a:t>§ 8º  A Secretaria Especial de Previdência e Trabalho do Ministério da Economia, ouvido o Conselho Nacional dos Regimes Próprios de Previdência Social, </a:t>
            </a:r>
            <a:r>
              <a:rPr lang="pt-BR" sz="2400" b="1" i="0" dirty="0">
                <a:solidFill>
                  <a:srgbClr val="000000"/>
                </a:solidFill>
                <a:effectLst/>
                <a:latin typeface="Gisha" panose="020B0502040204020203" pitchFamily="34" charset="-79"/>
                <a:cs typeface="Gisha" panose="020B0502040204020203" pitchFamily="34" charset="-79"/>
              </a:rPr>
              <a:t>estabelecerá prazo para que o regime de origem analise os requerimentos apresentados pelos regimes instituidores, observada a ordem cronológica dos requerimentos</a:t>
            </a:r>
            <a:r>
              <a:rPr lang="pt-BR" b="0" i="0" dirty="0">
                <a:solidFill>
                  <a:srgbClr val="000000"/>
                </a:solidFill>
                <a:effectLst/>
                <a:latin typeface="Gisha" panose="020B0502040204020203" pitchFamily="34" charset="-79"/>
                <a:cs typeface="Gisha" panose="020B0502040204020203" pitchFamily="34" charset="-79"/>
              </a:rPr>
              <a:t>, sobre o qual incidirá a mesma atualização dos valores dos recolhimentos em atraso de contribuições previdenciárias arrecadadas pelo RGPS aos requerimentos que ultrapassarem o prazo determinado.</a:t>
            </a:r>
            <a:endParaRPr lang="pt-BR" dirty="0">
              <a:latin typeface="Gisha" panose="020B0502040204020203" pitchFamily="34" charset="-79"/>
              <a:cs typeface="Gisha" panose="020B0502040204020203" pitchFamily="34" charset="-79"/>
            </a:endParaRPr>
          </a:p>
        </p:txBody>
      </p:sp>
      <p:sp>
        <p:nvSpPr>
          <p:cNvPr id="8" name="Retângulo 7">
            <a:extLst>
              <a:ext uri="{FF2B5EF4-FFF2-40B4-BE49-F238E27FC236}">
                <a16:creationId xmlns:a16="http://schemas.microsoft.com/office/drawing/2014/main" id="{AF6CB0B5-9751-47DA-E51D-AE6369570872}"/>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Freeform 3">
            <a:extLst>
              <a:ext uri="{FF2B5EF4-FFF2-40B4-BE49-F238E27FC236}">
                <a16:creationId xmlns:a16="http://schemas.microsoft.com/office/drawing/2014/main" id="{7FF4F997-287A-7237-C788-FF47F3A87A09}"/>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5" name="CaixaDeTexto 4">
            <a:extLst>
              <a:ext uri="{FF2B5EF4-FFF2-40B4-BE49-F238E27FC236}">
                <a16:creationId xmlns:a16="http://schemas.microsoft.com/office/drawing/2014/main" id="{746EE682-2ADA-8CF7-1EDC-7908842A2C92}"/>
              </a:ext>
            </a:extLst>
          </p:cNvPr>
          <p:cNvSpPr txBox="1"/>
          <p:nvPr/>
        </p:nvSpPr>
        <p:spPr>
          <a:xfrm>
            <a:off x="1328058" y="817460"/>
            <a:ext cx="10300996" cy="2215991"/>
          </a:xfrm>
          <a:prstGeom prst="rect">
            <a:avLst/>
          </a:prstGeom>
          <a:noFill/>
        </p:spPr>
        <p:txBody>
          <a:bodyPr wrap="square">
            <a:spAutoFit/>
          </a:bodyPr>
          <a:lstStyle/>
          <a:p>
            <a:pPr algn="just"/>
            <a:r>
              <a:rPr lang="pt-BR" b="1" i="0" dirty="0">
                <a:solidFill>
                  <a:srgbClr val="000000"/>
                </a:solidFill>
                <a:effectLst/>
                <a:latin typeface="Gisha" panose="020B0502040204020203" pitchFamily="34" charset="-79"/>
                <a:cs typeface="Gisha" panose="020B0502040204020203" pitchFamily="34" charset="-79"/>
              </a:rPr>
              <a:t>Lei nº 9.796, de 1999: </a:t>
            </a:r>
          </a:p>
          <a:p>
            <a:pPr algn="just"/>
            <a:endParaRPr lang="pt-BR" b="0" i="0" dirty="0">
              <a:solidFill>
                <a:srgbClr val="000000"/>
              </a:solidFill>
              <a:effectLst/>
              <a:latin typeface="Gisha" panose="020B0502040204020203" pitchFamily="34" charset="-79"/>
              <a:cs typeface="Gisha" panose="020B0502040204020203" pitchFamily="34" charset="-79"/>
            </a:endParaRPr>
          </a:p>
          <a:p>
            <a:pPr lvl="1" algn="just"/>
            <a:r>
              <a:rPr lang="pt-BR" b="0" i="0" dirty="0">
                <a:solidFill>
                  <a:srgbClr val="000000"/>
                </a:solidFill>
                <a:effectLst/>
                <a:latin typeface="Gisha" panose="020B0502040204020203" pitchFamily="34" charset="-79"/>
                <a:cs typeface="Gisha" panose="020B0502040204020203" pitchFamily="34" charset="-79"/>
              </a:rPr>
              <a:t>Art. 8º Na hipótese de descumprimento do prazo de desembolso estipulado no § 2º do art. 6º desta Lei ou de </a:t>
            </a:r>
            <a:r>
              <a:rPr lang="pt-BR" sz="2400" b="1" i="0" dirty="0">
                <a:solidFill>
                  <a:srgbClr val="000000"/>
                </a:solidFill>
                <a:effectLst/>
                <a:latin typeface="Gisha" panose="020B0502040204020203" pitchFamily="34" charset="-79"/>
                <a:cs typeface="Gisha" panose="020B0502040204020203" pitchFamily="34" charset="-79"/>
              </a:rPr>
              <a:t>descumprimento do prazo de análise dos requerimentos estipulado em regulamento</a:t>
            </a:r>
            <a:r>
              <a:rPr lang="pt-BR" b="0" i="0" dirty="0">
                <a:solidFill>
                  <a:srgbClr val="000000"/>
                </a:solidFill>
                <a:effectLst/>
                <a:latin typeface="Gisha" panose="020B0502040204020203" pitchFamily="34" charset="-79"/>
                <a:cs typeface="Gisha" panose="020B0502040204020203" pitchFamily="34" charset="-79"/>
              </a:rPr>
              <a:t>, serão aplicadas as mesmas normas em vigor para atualização dos valores dos recolhimentos em atraso de contribuições previdenciárias arrecadadas pelo Instituto Nacional do Seguro Social (INSS).</a:t>
            </a:r>
            <a:endParaRPr lang="pt-BR" dirty="0">
              <a:latin typeface="Gisha" panose="020B0502040204020203" pitchFamily="34" charset="-79"/>
              <a:cs typeface="Gisha" panose="020B0502040204020203" pitchFamily="34" charset="-79"/>
            </a:endParaRPr>
          </a:p>
        </p:txBody>
      </p:sp>
    </p:spTree>
    <p:extLst>
      <p:ext uri="{BB962C8B-B14F-4D97-AF65-F5344CB8AC3E}">
        <p14:creationId xmlns:p14="http://schemas.microsoft.com/office/powerpoint/2010/main" val="29276785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CA43C991-9E60-FA06-A177-351F8B50758A}"/>
              </a:ext>
            </a:extLst>
          </p:cNvPr>
          <p:cNvSpPr txBox="1"/>
          <p:nvPr/>
        </p:nvSpPr>
        <p:spPr>
          <a:xfrm>
            <a:off x="2533552" y="183309"/>
            <a:ext cx="9057480" cy="584775"/>
          </a:xfrm>
          <a:prstGeom prst="rect">
            <a:avLst/>
          </a:prstGeom>
          <a:noFill/>
        </p:spPr>
        <p:txBody>
          <a:bodyPr wrap="none" rtlCol="0">
            <a:spAutoFit/>
          </a:bodyPr>
          <a:lstStyle/>
          <a:p>
            <a:r>
              <a:rPr lang="pt-BR" sz="2400" b="1" dirty="0">
                <a:solidFill>
                  <a:srgbClr val="0070C0"/>
                </a:solidFill>
                <a:latin typeface="Gisha" panose="020B0502040204020203"/>
              </a:rPr>
              <a:t>Prazos para análise da </a:t>
            </a:r>
            <a:r>
              <a:rPr lang="pt-BR" sz="3200" b="1" dirty="0">
                <a:solidFill>
                  <a:srgbClr val="0070C0"/>
                </a:solidFill>
                <a:latin typeface="Gisha" panose="020B0502040204020203"/>
              </a:rPr>
              <a:t>compensação previdenciária</a:t>
            </a:r>
            <a:r>
              <a:rPr lang="pt-BR" sz="2400" b="1" dirty="0">
                <a:solidFill>
                  <a:srgbClr val="0070C0"/>
                </a:solidFill>
                <a:latin typeface="Gisha" panose="020B0502040204020203"/>
              </a:rPr>
              <a:t>?</a:t>
            </a:r>
          </a:p>
        </p:txBody>
      </p:sp>
      <p:sp>
        <p:nvSpPr>
          <p:cNvPr id="10" name="CaixaDeTexto 9">
            <a:extLst>
              <a:ext uri="{FF2B5EF4-FFF2-40B4-BE49-F238E27FC236}">
                <a16:creationId xmlns:a16="http://schemas.microsoft.com/office/drawing/2014/main" id="{B9C3CE1D-7AEF-D27C-32DD-263D7F5149AE}"/>
              </a:ext>
            </a:extLst>
          </p:cNvPr>
          <p:cNvSpPr txBox="1"/>
          <p:nvPr/>
        </p:nvSpPr>
        <p:spPr>
          <a:xfrm>
            <a:off x="769325" y="2086551"/>
            <a:ext cx="10712431" cy="1261884"/>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45. Os requerimentos de compensação financeira encaminhados pelos regimes instituidores </a:t>
            </a:r>
            <a:r>
              <a:rPr lang="pt-BR" sz="2000" b="1" dirty="0">
                <a:solidFill>
                  <a:srgbClr val="FF9900"/>
                </a:solidFill>
                <a:latin typeface="Poppins" panose="00000500000000000000" pitchFamily="2" charset="0"/>
                <a:cs typeface="Poppins" panose="00000500000000000000" pitchFamily="2" charset="0"/>
              </a:rPr>
              <a:t>deverão ser analisados pelos regimes de origem nos seguintes prazos estabelecidos pelo CNRPPS</a:t>
            </a:r>
            <a:r>
              <a:rPr lang="pt-BR" dirty="0">
                <a:latin typeface="Poppins" panose="00000500000000000000" pitchFamily="2" charset="0"/>
                <a:cs typeface="Poppins" panose="00000500000000000000" pitchFamily="2" charset="0"/>
              </a:rPr>
              <a:t>, nos termos do art. 8º da Lei nº 9.796, de 1999, e do § 8º do art. 11 do Decreto nº 10.188, de 2019:</a:t>
            </a:r>
          </a:p>
        </p:txBody>
      </p:sp>
      <p:sp>
        <p:nvSpPr>
          <p:cNvPr id="11" name="Google Shape;1491;p70">
            <a:extLst>
              <a:ext uri="{FF2B5EF4-FFF2-40B4-BE49-F238E27FC236}">
                <a16:creationId xmlns:a16="http://schemas.microsoft.com/office/drawing/2014/main" id="{8BF3F019-BA4F-023E-8EE2-0B55762FAAD7}"/>
              </a:ext>
            </a:extLst>
          </p:cNvPr>
          <p:cNvSpPr/>
          <p:nvPr/>
        </p:nvSpPr>
        <p:spPr>
          <a:xfrm>
            <a:off x="912030" y="2122607"/>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pt-BR"/>
          </a:p>
        </p:txBody>
      </p:sp>
      <p:grpSp>
        <p:nvGrpSpPr>
          <p:cNvPr id="13" name="Google Shape;7611;p72">
            <a:extLst>
              <a:ext uri="{FF2B5EF4-FFF2-40B4-BE49-F238E27FC236}">
                <a16:creationId xmlns:a16="http://schemas.microsoft.com/office/drawing/2014/main" id="{903562E8-FDB8-DD7B-34CF-37143C5F9E06}"/>
              </a:ext>
            </a:extLst>
          </p:cNvPr>
          <p:cNvGrpSpPr/>
          <p:nvPr/>
        </p:nvGrpSpPr>
        <p:grpSpPr>
          <a:xfrm>
            <a:off x="2996814" y="3674560"/>
            <a:ext cx="8799902" cy="1530714"/>
            <a:chOff x="998425" y="1182125"/>
            <a:chExt cx="1065255" cy="199500"/>
          </a:xfrm>
        </p:grpSpPr>
        <p:sp>
          <p:nvSpPr>
            <p:cNvPr id="24" name="Google Shape;7612;p72">
              <a:extLst>
                <a:ext uri="{FF2B5EF4-FFF2-40B4-BE49-F238E27FC236}">
                  <a16:creationId xmlns:a16="http://schemas.microsoft.com/office/drawing/2014/main" id="{81B74B2A-C070-E9A6-D7F5-5C0110CBE624}"/>
                </a:ext>
              </a:extLst>
            </p:cNvPr>
            <p:cNvSpPr/>
            <p:nvPr/>
          </p:nvSpPr>
          <p:spPr>
            <a:xfrm>
              <a:off x="998425" y="1182125"/>
              <a:ext cx="1065255" cy="199500"/>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7616;p72">
              <a:extLst>
                <a:ext uri="{FF2B5EF4-FFF2-40B4-BE49-F238E27FC236}">
                  <a16:creationId xmlns:a16="http://schemas.microsoft.com/office/drawing/2014/main" id="{B45017E8-6B87-CE04-5C0B-31608B7E841D}"/>
                </a:ext>
              </a:extLst>
            </p:cNvPr>
            <p:cNvSpPr/>
            <p:nvPr/>
          </p:nvSpPr>
          <p:spPr>
            <a:xfrm>
              <a:off x="1875200" y="1193175"/>
              <a:ext cx="177525" cy="177500"/>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Retângulo 13">
            <a:extLst>
              <a:ext uri="{FF2B5EF4-FFF2-40B4-BE49-F238E27FC236}">
                <a16:creationId xmlns:a16="http://schemas.microsoft.com/office/drawing/2014/main" id="{1E5C06FA-87F6-0042-E906-19891F270C79}"/>
              </a:ext>
            </a:extLst>
          </p:cNvPr>
          <p:cNvSpPr/>
          <p:nvPr/>
        </p:nvSpPr>
        <p:spPr>
          <a:xfrm>
            <a:off x="2795587" y="3563617"/>
            <a:ext cx="6600825" cy="1752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dirty="0"/>
          </a:p>
        </p:txBody>
      </p:sp>
      <p:sp>
        <p:nvSpPr>
          <p:cNvPr id="19" name="Google Shape;7612;p72">
            <a:extLst>
              <a:ext uri="{FF2B5EF4-FFF2-40B4-BE49-F238E27FC236}">
                <a16:creationId xmlns:a16="http://schemas.microsoft.com/office/drawing/2014/main" id="{02897748-8F4B-2C05-73DB-36B81F73D6F2}"/>
              </a:ext>
            </a:extLst>
          </p:cNvPr>
          <p:cNvSpPr/>
          <p:nvPr/>
        </p:nvSpPr>
        <p:spPr>
          <a:xfrm>
            <a:off x="666614" y="3674560"/>
            <a:ext cx="8799902" cy="1530714"/>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7613;p72">
            <a:extLst>
              <a:ext uri="{FF2B5EF4-FFF2-40B4-BE49-F238E27FC236}">
                <a16:creationId xmlns:a16="http://schemas.microsoft.com/office/drawing/2014/main" id="{752E32E9-EC82-E2A2-9934-864762D4915B}"/>
              </a:ext>
            </a:extLst>
          </p:cNvPr>
          <p:cNvSpPr/>
          <p:nvPr/>
        </p:nvSpPr>
        <p:spPr>
          <a:xfrm>
            <a:off x="822124" y="3759344"/>
            <a:ext cx="1466093" cy="1361913"/>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7614;p72">
            <a:extLst>
              <a:ext uri="{FF2B5EF4-FFF2-40B4-BE49-F238E27FC236}">
                <a16:creationId xmlns:a16="http://schemas.microsoft.com/office/drawing/2014/main" id="{FF11AA6C-BABB-223D-955B-5FA8C195FAEC}"/>
              </a:ext>
            </a:extLst>
          </p:cNvPr>
          <p:cNvSpPr/>
          <p:nvPr/>
        </p:nvSpPr>
        <p:spPr>
          <a:xfrm>
            <a:off x="3184725" y="3759344"/>
            <a:ext cx="1466093" cy="1361913"/>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7615;p72">
            <a:extLst>
              <a:ext uri="{FF2B5EF4-FFF2-40B4-BE49-F238E27FC236}">
                <a16:creationId xmlns:a16="http://schemas.microsoft.com/office/drawing/2014/main" id="{C94562F8-5784-33FB-690A-CBAD5376AB85}"/>
              </a:ext>
            </a:extLst>
          </p:cNvPr>
          <p:cNvSpPr/>
          <p:nvPr/>
        </p:nvSpPr>
        <p:spPr>
          <a:xfrm>
            <a:off x="7903923" y="3758934"/>
            <a:ext cx="1466093" cy="1361913"/>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noFill/>
          <a:ln w="57150" cap="flat" cmpd="sng">
            <a:solidFill>
              <a:srgbClr val="C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7616;p72">
            <a:extLst>
              <a:ext uri="{FF2B5EF4-FFF2-40B4-BE49-F238E27FC236}">
                <a16:creationId xmlns:a16="http://schemas.microsoft.com/office/drawing/2014/main" id="{614CB759-4CCF-796C-1177-2F8FDFEA1A6A}"/>
              </a:ext>
            </a:extLst>
          </p:cNvPr>
          <p:cNvSpPr/>
          <p:nvPr/>
        </p:nvSpPr>
        <p:spPr>
          <a:xfrm>
            <a:off x="5552821" y="3758934"/>
            <a:ext cx="1466506" cy="1361913"/>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noFill/>
          <a:ln w="952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Retângulo 15">
            <a:extLst>
              <a:ext uri="{FF2B5EF4-FFF2-40B4-BE49-F238E27FC236}">
                <a16:creationId xmlns:a16="http://schemas.microsoft.com/office/drawing/2014/main" id="{7074FF5D-4143-F09F-FCF0-37AD48A3E189}"/>
              </a:ext>
            </a:extLst>
          </p:cNvPr>
          <p:cNvSpPr/>
          <p:nvPr/>
        </p:nvSpPr>
        <p:spPr>
          <a:xfrm>
            <a:off x="9396413" y="4280188"/>
            <a:ext cx="186930" cy="34191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Triângulo isósceles 16">
            <a:extLst>
              <a:ext uri="{FF2B5EF4-FFF2-40B4-BE49-F238E27FC236}">
                <a16:creationId xmlns:a16="http://schemas.microsoft.com/office/drawing/2014/main" id="{C822DBE9-3283-5D09-7A66-5A59A3D254DB}"/>
              </a:ext>
            </a:extLst>
          </p:cNvPr>
          <p:cNvSpPr/>
          <p:nvPr/>
        </p:nvSpPr>
        <p:spPr>
          <a:xfrm rot="20871457">
            <a:off x="9388459" y="4153784"/>
            <a:ext cx="68597" cy="129840"/>
          </a:xfrm>
          <a:prstGeom prst="triangle">
            <a:avLst/>
          </a:prstGeom>
          <a:solidFill>
            <a:srgbClr val="F0F3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Triângulo isósceles 17">
            <a:extLst>
              <a:ext uri="{FF2B5EF4-FFF2-40B4-BE49-F238E27FC236}">
                <a16:creationId xmlns:a16="http://schemas.microsoft.com/office/drawing/2014/main" id="{90A8EB2F-1E9E-0167-3560-E2401CCDA907}"/>
              </a:ext>
            </a:extLst>
          </p:cNvPr>
          <p:cNvSpPr/>
          <p:nvPr/>
        </p:nvSpPr>
        <p:spPr>
          <a:xfrm rot="12927988">
            <a:off x="9400829" y="4609635"/>
            <a:ext cx="68597" cy="129840"/>
          </a:xfrm>
          <a:prstGeom prst="triangle">
            <a:avLst/>
          </a:prstGeom>
          <a:solidFill>
            <a:srgbClr val="F0F3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CaixaDeTexto 25">
            <a:extLst>
              <a:ext uri="{FF2B5EF4-FFF2-40B4-BE49-F238E27FC236}">
                <a16:creationId xmlns:a16="http://schemas.microsoft.com/office/drawing/2014/main" id="{AFD8232F-1605-F149-1E74-32BDA6C0AED9}"/>
              </a:ext>
            </a:extLst>
          </p:cNvPr>
          <p:cNvSpPr txBox="1"/>
          <p:nvPr/>
        </p:nvSpPr>
        <p:spPr>
          <a:xfrm>
            <a:off x="884882" y="4001954"/>
            <a:ext cx="1378904" cy="707886"/>
          </a:xfrm>
          <a:prstGeom prst="rect">
            <a:avLst/>
          </a:prstGeom>
          <a:noFill/>
        </p:spPr>
        <p:txBody>
          <a:bodyPr wrap="none" rtlCol="0">
            <a:spAutoFit/>
          </a:bodyPr>
          <a:lstStyle/>
          <a:p>
            <a:r>
              <a:rPr lang="pt-BR" sz="4000" b="1" dirty="0">
                <a:solidFill>
                  <a:srgbClr val="89B3D9"/>
                </a:solidFill>
                <a:latin typeface="Poppins" panose="00000500000000000000" pitchFamily="2" charset="0"/>
                <a:cs typeface="Poppins" panose="00000500000000000000" pitchFamily="2" charset="0"/>
              </a:rPr>
              <a:t>1080</a:t>
            </a:r>
          </a:p>
        </p:txBody>
      </p:sp>
      <p:sp>
        <p:nvSpPr>
          <p:cNvPr id="27" name="CaixaDeTexto 26">
            <a:extLst>
              <a:ext uri="{FF2B5EF4-FFF2-40B4-BE49-F238E27FC236}">
                <a16:creationId xmlns:a16="http://schemas.microsoft.com/office/drawing/2014/main" id="{EAFFAC0E-EFF2-D98A-7752-971F74CBD5DC}"/>
              </a:ext>
            </a:extLst>
          </p:cNvPr>
          <p:cNvSpPr txBox="1"/>
          <p:nvPr/>
        </p:nvSpPr>
        <p:spPr>
          <a:xfrm>
            <a:off x="1191603" y="4505702"/>
            <a:ext cx="753732" cy="507831"/>
          </a:xfrm>
          <a:prstGeom prst="rect">
            <a:avLst/>
          </a:prstGeom>
          <a:noFill/>
        </p:spPr>
        <p:txBody>
          <a:bodyPr wrap="none" rtlCol="0">
            <a:spAutoFit/>
          </a:bodyPr>
          <a:lstStyle/>
          <a:p>
            <a:pPr algn="ctr"/>
            <a:r>
              <a:rPr lang="pt-BR" sz="1100" dirty="0">
                <a:latin typeface="Poppins" panose="00000500000000000000" pitchFamily="2" charset="0"/>
                <a:cs typeface="Poppins" panose="00000500000000000000" pitchFamily="2" charset="0"/>
              </a:rPr>
              <a:t>dias em</a:t>
            </a:r>
          </a:p>
          <a:p>
            <a:pPr algn="ctr"/>
            <a:r>
              <a:rPr lang="pt-BR" sz="1600" dirty="0">
                <a:latin typeface="Poppins" panose="00000500000000000000" pitchFamily="2" charset="0"/>
                <a:cs typeface="Poppins" panose="00000500000000000000" pitchFamily="2" charset="0"/>
              </a:rPr>
              <a:t>2022</a:t>
            </a:r>
          </a:p>
        </p:txBody>
      </p:sp>
      <p:sp>
        <p:nvSpPr>
          <p:cNvPr id="28" name="CaixaDeTexto 27">
            <a:extLst>
              <a:ext uri="{FF2B5EF4-FFF2-40B4-BE49-F238E27FC236}">
                <a16:creationId xmlns:a16="http://schemas.microsoft.com/office/drawing/2014/main" id="{14B88ADC-ACC7-360C-6BDF-FE32DA867228}"/>
              </a:ext>
            </a:extLst>
          </p:cNvPr>
          <p:cNvSpPr txBox="1"/>
          <p:nvPr/>
        </p:nvSpPr>
        <p:spPr>
          <a:xfrm>
            <a:off x="3225284" y="4001954"/>
            <a:ext cx="1309974" cy="707886"/>
          </a:xfrm>
          <a:prstGeom prst="rect">
            <a:avLst/>
          </a:prstGeom>
          <a:noFill/>
        </p:spPr>
        <p:txBody>
          <a:bodyPr wrap="none" rtlCol="0">
            <a:spAutoFit/>
          </a:bodyPr>
          <a:lstStyle/>
          <a:p>
            <a:r>
              <a:rPr lang="pt-BR" sz="4000" b="1" dirty="0">
                <a:solidFill>
                  <a:srgbClr val="89B3D9"/>
                </a:solidFill>
                <a:latin typeface="Poppins" panose="00000500000000000000" pitchFamily="2" charset="0"/>
                <a:cs typeface="Poppins" panose="00000500000000000000" pitchFamily="2" charset="0"/>
              </a:rPr>
              <a:t> 540</a:t>
            </a:r>
          </a:p>
        </p:txBody>
      </p:sp>
      <p:sp>
        <p:nvSpPr>
          <p:cNvPr id="29" name="CaixaDeTexto 28">
            <a:extLst>
              <a:ext uri="{FF2B5EF4-FFF2-40B4-BE49-F238E27FC236}">
                <a16:creationId xmlns:a16="http://schemas.microsoft.com/office/drawing/2014/main" id="{E9922167-E33E-94FE-C8DC-507CBA704157}"/>
              </a:ext>
            </a:extLst>
          </p:cNvPr>
          <p:cNvSpPr txBox="1"/>
          <p:nvPr/>
        </p:nvSpPr>
        <p:spPr>
          <a:xfrm>
            <a:off x="3532005" y="4505702"/>
            <a:ext cx="753732" cy="507831"/>
          </a:xfrm>
          <a:prstGeom prst="rect">
            <a:avLst/>
          </a:prstGeom>
          <a:noFill/>
        </p:spPr>
        <p:txBody>
          <a:bodyPr wrap="none" rtlCol="0">
            <a:spAutoFit/>
          </a:bodyPr>
          <a:lstStyle/>
          <a:p>
            <a:pPr algn="ctr"/>
            <a:r>
              <a:rPr lang="pt-BR" sz="1100" dirty="0">
                <a:latin typeface="Poppins" panose="00000500000000000000" pitchFamily="2" charset="0"/>
                <a:cs typeface="Poppins" panose="00000500000000000000" pitchFamily="2" charset="0"/>
              </a:rPr>
              <a:t>dias em</a:t>
            </a:r>
          </a:p>
          <a:p>
            <a:pPr algn="ctr"/>
            <a:r>
              <a:rPr lang="pt-BR" sz="1600" dirty="0">
                <a:latin typeface="Poppins" panose="00000500000000000000" pitchFamily="2" charset="0"/>
                <a:cs typeface="Poppins" panose="00000500000000000000" pitchFamily="2" charset="0"/>
              </a:rPr>
              <a:t>2023</a:t>
            </a:r>
          </a:p>
        </p:txBody>
      </p:sp>
      <p:sp>
        <p:nvSpPr>
          <p:cNvPr id="30" name="CaixaDeTexto 29">
            <a:extLst>
              <a:ext uri="{FF2B5EF4-FFF2-40B4-BE49-F238E27FC236}">
                <a16:creationId xmlns:a16="http://schemas.microsoft.com/office/drawing/2014/main" id="{0C274A6B-2BFD-D0BC-7815-9049E2A31942}"/>
              </a:ext>
            </a:extLst>
          </p:cNvPr>
          <p:cNvSpPr txBox="1"/>
          <p:nvPr/>
        </p:nvSpPr>
        <p:spPr>
          <a:xfrm>
            <a:off x="5615775" y="3995723"/>
            <a:ext cx="1266693" cy="707886"/>
          </a:xfrm>
          <a:prstGeom prst="rect">
            <a:avLst/>
          </a:prstGeom>
          <a:noFill/>
        </p:spPr>
        <p:txBody>
          <a:bodyPr wrap="none" rtlCol="0">
            <a:spAutoFit/>
          </a:bodyPr>
          <a:lstStyle/>
          <a:p>
            <a:r>
              <a:rPr lang="pt-BR" sz="4000" b="1" dirty="0">
                <a:solidFill>
                  <a:srgbClr val="89B3D9"/>
                </a:solidFill>
                <a:latin typeface="Poppins" panose="00000500000000000000" pitchFamily="2" charset="0"/>
                <a:cs typeface="Poppins" panose="00000500000000000000" pitchFamily="2" charset="0"/>
              </a:rPr>
              <a:t> 360</a:t>
            </a:r>
          </a:p>
        </p:txBody>
      </p:sp>
      <p:sp>
        <p:nvSpPr>
          <p:cNvPr id="31" name="CaixaDeTexto 30">
            <a:extLst>
              <a:ext uri="{FF2B5EF4-FFF2-40B4-BE49-F238E27FC236}">
                <a16:creationId xmlns:a16="http://schemas.microsoft.com/office/drawing/2014/main" id="{37DE0E67-7232-013E-5F7D-EE9579B450F1}"/>
              </a:ext>
            </a:extLst>
          </p:cNvPr>
          <p:cNvSpPr txBox="1"/>
          <p:nvPr/>
        </p:nvSpPr>
        <p:spPr>
          <a:xfrm>
            <a:off x="5922496" y="4499471"/>
            <a:ext cx="753732" cy="507831"/>
          </a:xfrm>
          <a:prstGeom prst="rect">
            <a:avLst/>
          </a:prstGeom>
          <a:noFill/>
        </p:spPr>
        <p:txBody>
          <a:bodyPr wrap="none" rtlCol="0">
            <a:spAutoFit/>
          </a:bodyPr>
          <a:lstStyle/>
          <a:p>
            <a:pPr algn="ctr"/>
            <a:r>
              <a:rPr lang="pt-BR" sz="1100" dirty="0">
                <a:latin typeface="Poppins" panose="00000500000000000000" pitchFamily="2" charset="0"/>
                <a:cs typeface="Poppins" panose="00000500000000000000" pitchFamily="2" charset="0"/>
              </a:rPr>
              <a:t>dias em</a:t>
            </a:r>
          </a:p>
          <a:p>
            <a:pPr algn="ctr"/>
            <a:r>
              <a:rPr lang="pt-BR" sz="1600" b="1" dirty="0">
                <a:latin typeface="Poppins" panose="00000500000000000000" pitchFamily="2" charset="0"/>
                <a:cs typeface="Poppins" panose="00000500000000000000" pitchFamily="2" charset="0"/>
              </a:rPr>
              <a:t>2024</a:t>
            </a:r>
          </a:p>
        </p:txBody>
      </p:sp>
      <p:sp>
        <p:nvSpPr>
          <p:cNvPr id="32" name="CaixaDeTexto 31">
            <a:extLst>
              <a:ext uri="{FF2B5EF4-FFF2-40B4-BE49-F238E27FC236}">
                <a16:creationId xmlns:a16="http://schemas.microsoft.com/office/drawing/2014/main" id="{5961D40C-2415-0B9D-D93F-CFFB823DAE48}"/>
              </a:ext>
            </a:extLst>
          </p:cNvPr>
          <p:cNvSpPr txBox="1"/>
          <p:nvPr/>
        </p:nvSpPr>
        <p:spPr>
          <a:xfrm>
            <a:off x="8006265" y="3989492"/>
            <a:ext cx="1329043" cy="707886"/>
          </a:xfrm>
          <a:prstGeom prst="rect">
            <a:avLst/>
          </a:prstGeom>
          <a:noFill/>
        </p:spPr>
        <p:txBody>
          <a:bodyPr wrap="square" rtlCol="0">
            <a:spAutoFit/>
          </a:bodyPr>
          <a:lstStyle/>
          <a:p>
            <a:r>
              <a:rPr lang="pt-BR" sz="4000" b="1" dirty="0">
                <a:solidFill>
                  <a:srgbClr val="89B3D9"/>
                </a:solidFill>
                <a:latin typeface="Poppins" panose="00000500000000000000" pitchFamily="2" charset="0"/>
                <a:cs typeface="Poppins" panose="00000500000000000000" pitchFamily="2" charset="0"/>
              </a:rPr>
              <a:t> </a:t>
            </a:r>
            <a:r>
              <a:rPr lang="pt-BR" sz="4000" b="1" dirty="0">
                <a:solidFill>
                  <a:srgbClr val="FFC000"/>
                </a:solidFill>
                <a:latin typeface="Poppins" panose="00000500000000000000" pitchFamily="2" charset="0"/>
                <a:cs typeface="Poppins" panose="00000500000000000000" pitchFamily="2" charset="0"/>
              </a:rPr>
              <a:t>360</a:t>
            </a:r>
          </a:p>
        </p:txBody>
      </p:sp>
      <p:sp>
        <p:nvSpPr>
          <p:cNvPr id="33" name="CaixaDeTexto 32">
            <a:extLst>
              <a:ext uri="{FF2B5EF4-FFF2-40B4-BE49-F238E27FC236}">
                <a16:creationId xmlns:a16="http://schemas.microsoft.com/office/drawing/2014/main" id="{86E69B83-B1E6-508B-E856-AA86DCB8A779}"/>
              </a:ext>
            </a:extLst>
          </p:cNvPr>
          <p:cNvSpPr txBox="1"/>
          <p:nvPr/>
        </p:nvSpPr>
        <p:spPr>
          <a:xfrm>
            <a:off x="8282843" y="4493240"/>
            <a:ext cx="753732" cy="507831"/>
          </a:xfrm>
          <a:prstGeom prst="rect">
            <a:avLst/>
          </a:prstGeom>
          <a:noFill/>
        </p:spPr>
        <p:txBody>
          <a:bodyPr wrap="none" rtlCol="0">
            <a:spAutoFit/>
          </a:bodyPr>
          <a:lstStyle/>
          <a:p>
            <a:pPr algn="ctr"/>
            <a:r>
              <a:rPr lang="pt-BR" sz="1100" dirty="0">
                <a:latin typeface="Poppins" panose="00000500000000000000" pitchFamily="2" charset="0"/>
                <a:cs typeface="Poppins" panose="00000500000000000000" pitchFamily="2" charset="0"/>
              </a:rPr>
              <a:t>dias em</a:t>
            </a:r>
          </a:p>
          <a:p>
            <a:pPr algn="ctr"/>
            <a:r>
              <a:rPr lang="pt-BR" sz="1600" dirty="0">
                <a:latin typeface="Poppins" panose="00000500000000000000" pitchFamily="2" charset="0"/>
                <a:cs typeface="Poppins" panose="00000500000000000000" pitchFamily="2" charset="0"/>
              </a:rPr>
              <a:t>2025</a:t>
            </a:r>
          </a:p>
        </p:txBody>
      </p:sp>
      <p:sp>
        <p:nvSpPr>
          <p:cNvPr id="34" name="CaixaDeTexto 33">
            <a:extLst>
              <a:ext uri="{FF2B5EF4-FFF2-40B4-BE49-F238E27FC236}">
                <a16:creationId xmlns:a16="http://schemas.microsoft.com/office/drawing/2014/main" id="{41ED60E5-9F9B-EEB9-618A-45A405FBAE31}"/>
              </a:ext>
            </a:extLst>
          </p:cNvPr>
          <p:cNvSpPr txBox="1"/>
          <p:nvPr/>
        </p:nvSpPr>
        <p:spPr>
          <a:xfrm>
            <a:off x="10292507" y="3983610"/>
            <a:ext cx="1413712" cy="707886"/>
          </a:xfrm>
          <a:prstGeom prst="rect">
            <a:avLst/>
          </a:prstGeom>
          <a:noFill/>
        </p:spPr>
        <p:txBody>
          <a:bodyPr wrap="square" rtlCol="0">
            <a:spAutoFit/>
          </a:bodyPr>
          <a:lstStyle/>
          <a:p>
            <a:pPr algn="ctr"/>
            <a:r>
              <a:rPr lang="pt-BR" sz="4000" b="1" dirty="0">
                <a:solidFill>
                  <a:srgbClr val="89B3D9"/>
                </a:solidFill>
                <a:latin typeface="Poppins" panose="00000500000000000000" pitchFamily="2" charset="0"/>
                <a:cs typeface="Poppins" panose="00000500000000000000" pitchFamily="2" charset="0"/>
              </a:rPr>
              <a:t>360</a:t>
            </a:r>
          </a:p>
        </p:txBody>
      </p:sp>
      <p:sp>
        <p:nvSpPr>
          <p:cNvPr id="35" name="CaixaDeTexto 34">
            <a:extLst>
              <a:ext uri="{FF2B5EF4-FFF2-40B4-BE49-F238E27FC236}">
                <a16:creationId xmlns:a16="http://schemas.microsoft.com/office/drawing/2014/main" id="{C4DF67A5-CD50-46FA-1E55-E4A4E2D03397}"/>
              </a:ext>
            </a:extLst>
          </p:cNvPr>
          <p:cNvSpPr txBox="1"/>
          <p:nvPr/>
        </p:nvSpPr>
        <p:spPr>
          <a:xfrm>
            <a:off x="10599228" y="4487358"/>
            <a:ext cx="753732" cy="507831"/>
          </a:xfrm>
          <a:prstGeom prst="rect">
            <a:avLst/>
          </a:prstGeom>
          <a:noFill/>
        </p:spPr>
        <p:txBody>
          <a:bodyPr wrap="none" rtlCol="0">
            <a:spAutoFit/>
          </a:bodyPr>
          <a:lstStyle/>
          <a:p>
            <a:pPr algn="ctr"/>
            <a:r>
              <a:rPr lang="pt-BR" sz="1100" dirty="0">
                <a:latin typeface="Poppins" panose="00000500000000000000" pitchFamily="2" charset="0"/>
                <a:cs typeface="Poppins" panose="00000500000000000000" pitchFamily="2" charset="0"/>
              </a:rPr>
              <a:t>dias em</a:t>
            </a:r>
          </a:p>
          <a:p>
            <a:pPr algn="ctr"/>
            <a:r>
              <a:rPr lang="pt-BR" sz="1600" dirty="0">
                <a:latin typeface="Poppins" panose="00000500000000000000" pitchFamily="2" charset="0"/>
                <a:cs typeface="Poppins" panose="00000500000000000000" pitchFamily="2" charset="0"/>
              </a:rPr>
              <a:t>2026</a:t>
            </a:r>
          </a:p>
        </p:txBody>
      </p:sp>
      <p:sp>
        <p:nvSpPr>
          <p:cNvPr id="3" name="Freeform 3">
            <a:extLst>
              <a:ext uri="{FF2B5EF4-FFF2-40B4-BE49-F238E27FC236}">
                <a16:creationId xmlns:a16="http://schemas.microsoft.com/office/drawing/2014/main" id="{805A3A81-A0F2-4988-32EA-4C269DF48439}"/>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481338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CA43C991-9E60-FA06-A177-351F8B50758A}"/>
              </a:ext>
            </a:extLst>
          </p:cNvPr>
          <p:cNvSpPr txBox="1"/>
          <p:nvPr/>
        </p:nvSpPr>
        <p:spPr>
          <a:xfrm>
            <a:off x="2966720" y="451342"/>
            <a:ext cx="6710876" cy="584775"/>
          </a:xfrm>
          <a:prstGeom prst="rect">
            <a:avLst/>
          </a:prstGeom>
          <a:noFill/>
        </p:spPr>
        <p:txBody>
          <a:bodyPr wrap="none" rtlCol="0">
            <a:spAutoFit/>
          </a:bodyPr>
          <a:lstStyle/>
          <a:p>
            <a:r>
              <a:rPr lang="pt-BR" sz="2400" b="1" dirty="0">
                <a:solidFill>
                  <a:srgbClr val="00B050"/>
                </a:solidFill>
                <a:latin typeface="Gisha" panose="020B0502040204020203"/>
              </a:rPr>
              <a:t>Automatização das </a:t>
            </a:r>
            <a:r>
              <a:rPr lang="pt-BR" sz="3200" b="1" dirty="0">
                <a:solidFill>
                  <a:srgbClr val="00B050"/>
                </a:solidFill>
                <a:latin typeface="Gisha" panose="020B0502040204020203"/>
              </a:rPr>
              <a:t>análises pelo INSS</a:t>
            </a:r>
            <a:endParaRPr lang="pt-BR" sz="2400" b="1" dirty="0">
              <a:solidFill>
                <a:srgbClr val="00B050"/>
              </a:solidFill>
              <a:latin typeface="Gisha" panose="020B0502040204020203"/>
            </a:endParaRPr>
          </a:p>
        </p:txBody>
      </p:sp>
      <p:pic>
        <p:nvPicPr>
          <p:cNvPr id="8" name="Imagem 7">
            <a:extLst>
              <a:ext uri="{FF2B5EF4-FFF2-40B4-BE49-F238E27FC236}">
                <a16:creationId xmlns:a16="http://schemas.microsoft.com/office/drawing/2014/main" id="{547AEDC6-94E7-8670-BD12-D47738BF7DDC}"/>
              </a:ext>
            </a:extLst>
          </p:cNvPr>
          <p:cNvPicPr>
            <a:picLocks noChangeAspect="1"/>
          </p:cNvPicPr>
          <p:nvPr/>
        </p:nvPicPr>
        <p:blipFill>
          <a:blip r:embed="rId2"/>
          <a:stretch>
            <a:fillRect/>
          </a:stretch>
        </p:blipFill>
        <p:spPr>
          <a:xfrm>
            <a:off x="2734753" y="1753295"/>
            <a:ext cx="8727949" cy="4653363"/>
          </a:xfrm>
          <a:prstGeom prst="rect">
            <a:avLst/>
          </a:prstGeom>
          <a:ln>
            <a:noFill/>
          </a:ln>
          <a:effectLst>
            <a:outerShdw blurRad="292100" dist="139700" dir="2700000" algn="tl" rotWithShape="0">
              <a:srgbClr val="333333">
                <a:alpha val="65000"/>
              </a:srgbClr>
            </a:outerShdw>
          </a:effectLst>
        </p:spPr>
      </p:pic>
      <p:sp>
        <p:nvSpPr>
          <p:cNvPr id="7" name="Freeform 3">
            <a:extLst>
              <a:ext uri="{FF2B5EF4-FFF2-40B4-BE49-F238E27FC236}">
                <a16:creationId xmlns:a16="http://schemas.microsoft.com/office/drawing/2014/main" id="{39F2E231-86C7-47ED-2AA5-4C16F4E84A98}"/>
              </a:ext>
            </a:extLst>
          </p:cNvPr>
          <p:cNvSpPr/>
          <p:nvPr/>
        </p:nvSpPr>
        <p:spPr>
          <a:xfrm rot="5400000">
            <a:off x="235851" y="-248805"/>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3661216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ço Reservado para Conteúdo 5" descr="Lista com preenchimento sólido">
            <a:extLst>
              <a:ext uri="{FF2B5EF4-FFF2-40B4-BE49-F238E27FC236}">
                <a16:creationId xmlns:a16="http://schemas.microsoft.com/office/drawing/2014/main" id="{81E28CBB-7070-F867-9008-074194C3B1D2}"/>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986952">
            <a:off x="727053" y="2121717"/>
            <a:ext cx="1218406" cy="1218406"/>
          </a:xfrm>
        </p:spPr>
      </p:pic>
      <p:sp>
        <p:nvSpPr>
          <p:cNvPr id="7" name="CaixaDeTexto 6">
            <a:extLst>
              <a:ext uri="{FF2B5EF4-FFF2-40B4-BE49-F238E27FC236}">
                <a16:creationId xmlns:a16="http://schemas.microsoft.com/office/drawing/2014/main" id="{308B1C4A-310A-938A-B2A9-CD4D44BED87E}"/>
              </a:ext>
            </a:extLst>
          </p:cNvPr>
          <p:cNvSpPr txBox="1"/>
          <p:nvPr/>
        </p:nvSpPr>
        <p:spPr>
          <a:xfrm>
            <a:off x="352425" y="3343275"/>
            <a:ext cx="2276475" cy="646331"/>
          </a:xfrm>
          <a:prstGeom prst="rect">
            <a:avLst/>
          </a:prstGeom>
          <a:noFill/>
        </p:spPr>
        <p:txBody>
          <a:bodyPr wrap="square" rtlCol="0">
            <a:spAutoFit/>
          </a:bodyPr>
          <a:lstStyle/>
          <a:p>
            <a:pPr algn="ctr"/>
            <a:r>
              <a:rPr lang="pt-BR" b="1" dirty="0"/>
              <a:t>Requerimento Aguardando Análise</a:t>
            </a:r>
          </a:p>
        </p:txBody>
      </p:sp>
      <p:sp>
        <p:nvSpPr>
          <p:cNvPr id="8" name="CaixaDeTexto 7">
            <a:extLst>
              <a:ext uri="{FF2B5EF4-FFF2-40B4-BE49-F238E27FC236}">
                <a16:creationId xmlns:a16="http://schemas.microsoft.com/office/drawing/2014/main" id="{6334AFBF-5297-35E4-0B11-4A9FC8FA5255}"/>
              </a:ext>
            </a:extLst>
          </p:cNvPr>
          <p:cNvSpPr txBox="1"/>
          <p:nvPr/>
        </p:nvSpPr>
        <p:spPr>
          <a:xfrm>
            <a:off x="2533650" y="532983"/>
            <a:ext cx="9305925" cy="6247864"/>
          </a:xfrm>
          <a:prstGeom prst="rect">
            <a:avLst/>
          </a:prstGeom>
          <a:noFill/>
        </p:spPr>
        <p:txBody>
          <a:bodyPr wrap="square" rtlCol="0">
            <a:spAutoFit/>
          </a:bodyPr>
          <a:lstStyle/>
          <a:p>
            <a:pPr marL="285750" indent="-285750" algn="just">
              <a:spcAft>
                <a:spcPts val="600"/>
              </a:spcAft>
              <a:buClr>
                <a:srgbClr val="FBAE1B"/>
              </a:buClr>
              <a:buFont typeface="Wingdings" panose="05000000000000000000" pitchFamily="2" charset="2"/>
              <a:buChar char="v"/>
            </a:pPr>
            <a:r>
              <a:rPr lang="pt-BR" sz="2000" dirty="0"/>
              <a:t>Requerimento de Aposentadoria (exceto Professor e Especial);</a:t>
            </a:r>
          </a:p>
          <a:p>
            <a:pPr marL="285750" indent="-285750" algn="just">
              <a:spcAft>
                <a:spcPts val="600"/>
              </a:spcAft>
              <a:buClr>
                <a:srgbClr val="FBAE1B"/>
              </a:buClr>
              <a:buFont typeface="Wingdings" panose="05000000000000000000" pitchFamily="2" charset="2"/>
              <a:buChar char="v"/>
            </a:pPr>
            <a:r>
              <a:rPr lang="pt-BR" sz="2000" dirty="0"/>
              <a:t>Destinado ao RGPS;</a:t>
            </a:r>
          </a:p>
          <a:p>
            <a:pPr marL="285750" indent="-285750" algn="just">
              <a:spcAft>
                <a:spcPts val="600"/>
              </a:spcAft>
              <a:buClr>
                <a:srgbClr val="FBAE1B"/>
              </a:buClr>
              <a:buFont typeface="Wingdings" panose="05000000000000000000" pitchFamily="2" charset="2"/>
              <a:buChar char="v"/>
            </a:pPr>
            <a:r>
              <a:rPr lang="pt-BR" sz="2000" dirty="0"/>
              <a:t>Não ter nenhum analista do INSS vinculado ao requerimento;</a:t>
            </a:r>
          </a:p>
          <a:p>
            <a:pPr marL="285750" indent="-285750" algn="just">
              <a:spcAft>
                <a:spcPts val="600"/>
              </a:spcAft>
              <a:buClr>
                <a:srgbClr val="FBAE1B"/>
              </a:buClr>
              <a:buFont typeface="Wingdings" panose="05000000000000000000" pitchFamily="2" charset="2"/>
              <a:buChar char="v"/>
            </a:pPr>
            <a:r>
              <a:rPr lang="pt-BR" sz="2000" dirty="0"/>
              <a:t>Todos os campos preenchidos, inclusive tempo total de contribuição, tempo de regime de origem, data de ingresso e data de desvinculação;</a:t>
            </a:r>
          </a:p>
          <a:p>
            <a:pPr marL="285750" indent="-285750" algn="just">
              <a:spcAft>
                <a:spcPts val="600"/>
              </a:spcAft>
              <a:buClr>
                <a:srgbClr val="FBAE1B"/>
              </a:buClr>
              <a:buFont typeface="Wingdings" panose="05000000000000000000" pitchFamily="2" charset="2"/>
              <a:buChar char="v"/>
            </a:pPr>
            <a:r>
              <a:rPr lang="pt-BR" sz="2000" dirty="0"/>
              <a:t>O tempo solicitado (tempo RO) ser menor que o tempo total;</a:t>
            </a:r>
          </a:p>
          <a:p>
            <a:pPr marL="285750" indent="-285750" algn="just">
              <a:spcAft>
                <a:spcPts val="600"/>
              </a:spcAft>
              <a:buClr>
                <a:srgbClr val="FBAE1B"/>
              </a:buClr>
              <a:buFont typeface="Wingdings" panose="05000000000000000000" pitchFamily="2" charset="2"/>
              <a:buChar char="v"/>
            </a:pPr>
            <a:r>
              <a:rPr lang="pt-BR" sz="2000" dirty="0"/>
              <a:t>Tempo total de aposentadoria superior a 12775 para o homem e 10950 dias para a mulher; </a:t>
            </a:r>
          </a:p>
          <a:p>
            <a:pPr marL="285750" indent="-285750" algn="just">
              <a:spcAft>
                <a:spcPts val="600"/>
              </a:spcAft>
              <a:buClr>
                <a:srgbClr val="FBAE1B"/>
              </a:buClr>
              <a:buFont typeface="Wingdings" panose="05000000000000000000" pitchFamily="2" charset="2"/>
              <a:buChar char="v"/>
            </a:pPr>
            <a:r>
              <a:rPr lang="pt-BR" sz="2000" dirty="0"/>
              <a:t>Ter homologação do TCE/TCM (data ou documento);</a:t>
            </a:r>
          </a:p>
          <a:p>
            <a:pPr marL="285750" indent="-285750" algn="just">
              <a:spcAft>
                <a:spcPts val="600"/>
              </a:spcAft>
              <a:buClr>
                <a:srgbClr val="FBAE1B"/>
              </a:buClr>
              <a:buFont typeface="Wingdings" panose="05000000000000000000" pitchFamily="2" charset="2"/>
              <a:buChar char="v"/>
            </a:pPr>
            <a:r>
              <a:rPr lang="pt-BR" sz="2000" dirty="0"/>
              <a:t>Não ter período de vinculação em atividade policial;</a:t>
            </a:r>
          </a:p>
          <a:p>
            <a:pPr marL="285750" indent="-285750" algn="just">
              <a:spcAft>
                <a:spcPts val="600"/>
              </a:spcAft>
              <a:buClr>
                <a:srgbClr val="FBAE1B"/>
              </a:buClr>
              <a:buFont typeface="Wingdings" panose="05000000000000000000" pitchFamily="2" charset="2"/>
              <a:buChar char="v"/>
            </a:pPr>
            <a:r>
              <a:rPr lang="pt-BR" sz="2000" dirty="0"/>
              <a:t>Não ter benefício para o CPF no RGPS, exceto pensão por morte ou outros auxílios, abonos e salário-maternidade;</a:t>
            </a:r>
          </a:p>
          <a:p>
            <a:pPr marL="285750" indent="-285750" algn="just">
              <a:spcAft>
                <a:spcPts val="600"/>
              </a:spcAft>
              <a:buClr>
                <a:srgbClr val="FBAE1B"/>
              </a:buClr>
              <a:buFont typeface="Wingdings" panose="05000000000000000000" pitchFamily="2" charset="2"/>
              <a:buChar char="v"/>
            </a:pPr>
            <a:r>
              <a:rPr lang="pt-BR" sz="2000" dirty="0"/>
              <a:t>Deve existir os dados da CTC no sistema do INSS (SUB);</a:t>
            </a:r>
          </a:p>
          <a:p>
            <a:pPr marL="285750" indent="-285750" algn="just">
              <a:spcAft>
                <a:spcPts val="600"/>
              </a:spcAft>
              <a:buClr>
                <a:srgbClr val="FBAE1B"/>
              </a:buClr>
              <a:buFont typeface="Wingdings" panose="05000000000000000000" pitchFamily="2" charset="2"/>
              <a:buChar char="v"/>
            </a:pPr>
            <a:r>
              <a:rPr lang="pt-BR" sz="2000" dirty="0"/>
              <a:t>A CTC não pode ter mais de um destinatário;</a:t>
            </a:r>
          </a:p>
          <a:p>
            <a:pPr marL="285750" indent="-285750" algn="just">
              <a:spcAft>
                <a:spcPts val="600"/>
              </a:spcAft>
              <a:buClr>
                <a:srgbClr val="FBAE1B"/>
              </a:buClr>
              <a:buFont typeface="Wingdings" panose="05000000000000000000" pitchFamily="2" charset="2"/>
              <a:buChar char="v"/>
            </a:pPr>
            <a:r>
              <a:rPr lang="pt-BR" sz="2000" dirty="0"/>
              <a:t>O CNPJ do destinatário da CTC deve estar vinculado ao Ente solicitante; </a:t>
            </a:r>
          </a:p>
          <a:p>
            <a:pPr marL="285750" indent="-285750" algn="just">
              <a:spcAft>
                <a:spcPts val="600"/>
              </a:spcAft>
              <a:buClr>
                <a:srgbClr val="FBAE1B"/>
              </a:buClr>
              <a:buFont typeface="Wingdings" panose="05000000000000000000" pitchFamily="2" charset="2"/>
              <a:buChar char="v"/>
            </a:pPr>
            <a:r>
              <a:rPr lang="pt-BR" sz="2000" dirty="0"/>
              <a:t>Os períodos solicitados devem estar compreendidos na CTC e deve ser menor ou igual ao tempo certificado.</a:t>
            </a:r>
          </a:p>
        </p:txBody>
      </p:sp>
      <p:sp>
        <p:nvSpPr>
          <p:cNvPr id="10" name="Retângulo 9">
            <a:extLst>
              <a:ext uri="{FF2B5EF4-FFF2-40B4-BE49-F238E27FC236}">
                <a16:creationId xmlns:a16="http://schemas.microsoft.com/office/drawing/2014/main" id="{F8C669EC-066E-A165-67C9-9B090EE2F187}"/>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Freeform 3">
            <a:extLst>
              <a:ext uri="{FF2B5EF4-FFF2-40B4-BE49-F238E27FC236}">
                <a16:creationId xmlns:a16="http://schemas.microsoft.com/office/drawing/2014/main" id="{F0A5AA4D-6689-FF7E-A7F0-CD704DD82AE6}"/>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pt-BR"/>
          </a:p>
        </p:txBody>
      </p:sp>
    </p:spTree>
    <p:extLst>
      <p:ext uri="{BB962C8B-B14F-4D97-AF65-F5344CB8AC3E}">
        <p14:creationId xmlns:p14="http://schemas.microsoft.com/office/powerpoint/2010/main" val="3530011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3">
            <a:extLst>
              <a:ext uri="{FF2B5EF4-FFF2-40B4-BE49-F238E27FC236}">
                <a16:creationId xmlns:a16="http://schemas.microsoft.com/office/drawing/2014/main" id="{CF382E46-D29C-D293-BD66-73FF944340CE}"/>
              </a:ext>
            </a:extLst>
          </p:cNvPr>
          <p:cNvSpPr/>
          <p:nvPr/>
        </p:nvSpPr>
        <p:spPr>
          <a:xfrm rot="5400000">
            <a:off x="25594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CA43C991-9E60-FA06-A177-351F8B50758A}"/>
              </a:ext>
            </a:extLst>
          </p:cNvPr>
          <p:cNvSpPr txBox="1"/>
          <p:nvPr/>
        </p:nvSpPr>
        <p:spPr>
          <a:xfrm>
            <a:off x="2687217" y="366230"/>
            <a:ext cx="7853817" cy="584775"/>
          </a:xfrm>
          <a:prstGeom prst="rect">
            <a:avLst/>
          </a:prstGeom>
          <a:noFill/>
        </p:spPr>
        <p:txBody>
          <a:bodyPr wrap="none" rtlCol="0">
            <a:spAutoFit/>
          </a:bodyPr>
          <a:lstStyle/>
          <a:p>
            <a:r>
              <a:rPr lang="pt-BR" sz="3200" b="1" dirty="0">
                <a:solidFill>
                  <a:srgbClr val="7030A0"/>
                </a:solidFill>
                <a:latin typeface="Gisha" panose="020B0502040204020203"/>
              </a:rPr>
              <a:t>Complementação </a:t>
            </a:r>
            <a:r>
              <a:rPr lang="pt-BR" sz="2400" b="1" dirty="0">
                <a:solidFill>
                  <a:srgbClr val="7030A0"/>
                </a:solidFill>
                <a:latin typeface="Gisha" panose="020B0502040204020203"/>
              </a:rPr>
              <a:t>dos requerimentos dos RPPS</a:t>
            </a:r>
          </a:p>
        </p:txBody>
      </p:sp>
      <p:sp>
        <p:nvSpPr>
          <p:cNvPr id="5" name="CaixaDeTexto 4">
            <a:extLst>
              <a:ext uri="{FF2B5EF4-FFF2-40B4-BE49-F238E27FC236}">
                <a16:creationId xmlns:a16="http://schemas.microsoft.com/office/drawing/2014/main" id="{F04FD1F7-C93A-0DEF-A8E4-D10B588ABAFD}"/>
              </a:ext>
            </a:extLst>
          </p:cNvPr>
          <p:cNvSpPr txBox="1"/>
          <p:nvPr/>
        </p:nvSpPr>
        <p:spPr>
          <a:xfrm>
            <a:off x="3900196" y="3009237"/>
            <a:ext cx="7623110" cy="2677656"/>
          </a:xfrm>
          <a:prstGeom prst="rect">
            <a:avLst/>
          </a:prstGeom>
          <a:noFill/>
        </p:spPr>
        <p:txBody>
          <a:bodyPr wrap="square" rtlCol="0">
            <a:spAutoFit/>
          </a:bodyPr>
          <a:lstStyle/>
          <a:p>
            <a:pPr algn="just"/>
            <a:r>
              <a:rPr lang="pt-BR" dirty="0"/>
              <a:t>Requerimentos </a:t>
            </a:r>
            <a:r>
              <a:rPr lang="pt-BR" sz="2400" b="1" dirty="0"/>
              <a:t>anteriores a 2020 não possuíam data de ingresso e desvinculação</a:t>
            </a:r>
            <a:r>
              <a:rPr lang="pt-BR" dirty="0"/>
              <a:t>; </a:t>
            </a:r>
          </a:p>
          <a:p>
            <a:pPr algn="just"/>
            <a:endParaRPr lang="pt-BR" dirty="0"/>
          </a:p>
          <a:p>
            <a:pPr algn="just"/>
            <a:r>
              <a:rPr lang="pt-BR" sz="2400" b="1" dirty="0"/>
              <a:t>INSS informa as datas de ingresso e desvinculação </a:t>
            </a:r>
            <a:r>
              <a:rPr lang="pt-BR" dirty="0"/>
              <a:t>no momento da análise dos requerimentos;</a:t>
            </a:r>
          </a:p>
          <a:p>
            <a:pPr algn="just"/>
            <a:endParaRPr lang="pt-BR" dirty="0"/>
          </a:p>
          <a:p>
            <a:pPr algn="just"/>
            <a:r>
              <a:rPr lang="pt-BR" sz="2400" b="1" dirty="0"/>
              <a:t>Impossibilidade de automatização sem as informações</a:t>
            </a:r>
            <a:r>
              <a:rPr lang="pt-BR" dirty="0"/>
              <a:t>, que são necessárias para o deferimento do requerimento. </a:t>
            </a:r>
          </a:p>
        </p:txBody>
      </p:sp>
      <p:pic>
        <p:nvPicPr>
          <p:cNvPr id="9" name="Imagem 8">
            <a:extLst>
              <a:ext uri="{FF2B5EF4-FFF2-40B4-BE49-F238E27FC236}">
                <a16:creationId xmlns:a16="http://schemas.microsoft.com/office/drawing/2014/main" id="{E9034534-A2F7-618B-DE86-08F9017C592F}"/>
              </a:ext>
            </a:extLst>
          </p:cNvPr>
          <p:cNvPicPr>
            <a:picLocks noChangeAspect="1"/>
          </p:cNvPicPr>
          <p:nvPr/>
        </p:nvPicPr>
        <p:blipFill rotWithShape="1">
          <a:blip r:embed="rId4"/>
          <a:srcRect l="1534" r="1737" b="1274"/>
          <a:stretch/>
        </p:blipFill>
        <p:spPr>
          <a:xfrm>
            <a:off x="466530" y="1483649"/>
            <a:ext cx="2967136" cy="3526890"/>
          </a:xfrm>
          <a:prstGeom prst="rect">
            <a:avLst/>
          </a:prstGeom>
        </p:spPr>
      </p:pic>
      <p:sp>
        <p:nvSpPr>
          <p:cNvPr id="10" name="Retângulo 9">
            <a:extLst>
              <a:ext uri="{FF2B5EF4-FFF2-40B4-BE49-F238E27FC236}">
                <a16:creationId xmlns:a16="http://schemas.microsoft.com/office/drawing/2014/main" id="{F0641F51-B061-F059-9532-92451BFFC58B}"/>
              </a:ext>
            </a:extLst>
          </p:cNvPr>
          <p:cNvSpPr/>
          <p:nvPr/>
        </p:nvSpPr>
        <p:spPr>
          <a:xfrm>
            <a:off x="2565917" y="1679510"/>
            <a:ext cx="865045" cy="289249"/>
          </a:xfrm>
          <a:prstGeom prst="rect">
            <a:avLst/>
          </a:prstGeom>
          <a:solidFill>
            <a:srgbClr val="00314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Elipse 10">
            <a:extLst>
              <a:ext uri="{FF2B5EF4-FFF2-40B4-BE49-F238E27FC236}">
                <a16:creationId xmlns:a16="http://schemas.microsoft.com/office/drawing/2014/main" id="{BF8DF373-7D48-36E4-7E98-2652DF51A899}"/>
              </a:ext>
            </a:extLst>
          </p:cNvPr>
          <p:cNvSpPr/>
          <p:nvPr/>
        </p:nvSpPr>
        <p:spPr>
          <a:xfrm>
            <a:off x="531845" y="4068147"/>
            <a:ext cx="2155372" cy="559836"/>
          </a:xfrm>
          <a:custGeom>
            <a:avLst/>
            <a:gdLst>
              <a:gd name="connsiteX0" fmla="*/ 0 w 2155372"/>
              <a:gd name="connsiteY0" fmla="*/ 279918 h 559836"/>
              <a:gd name="connsiteX1" fmla="*/ 1077686 w 2155372"/>
              <a:gd name="connsiteY1" fmla="*/ 0 h 559836"/>
              <a:gd name="connsiteX2" fmla="*/ 2155372 w 2155372"/>
              <a:gd name="connsiteY2" fmla="*/ 279918 h 559836"/>
              <a:gd name="connsiteX3" fmla="*/ 1077686 w 2155372"/>
              <a:gd name="connsiteY3" fmla="*/ 559836 h 559836"/>
              <a:gd name="connsiteX4" fmla="*/ 0 w 2155372"/>
              <a:gd name="connsiteY4" fmla="*/ 279918 h 559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5372" h="559836" extrusionOk="0">
                <a:moveTo>
                  <a:pt x="0" y="279918"/>
                </a:moveTo>
                <a:cubicBezTo>
                  <a:pt x="-51217" y="65096"/>
                  <a:pt x="612048" y="-47037"/>
                  <a:pt x="1077686" y="0"/>
                </a:cubicBezTo>
                <a:cubicBezTo>
                  <a:pt x="1659427" y="7556"/>
                  <a:pt x="2174762" y="119538"/>
                  <a:pt x="2155372" y="279918"/>
                </a:cubicBezTo>
                <a:cubicBezTo>
                  <a:pt x="2099162" y="322443"/>
                  <a:pt x="1633065" y="683712"/>
                  <a:pt x="1077686" y="559836"/>
                </a:cubicBezTo>
                <a:cubicBezTo>
                  <a:pt x="500517" y="534975"/>
                  <a:pt x="3790" y="434200"/>
                  <a:pt x="0" y="279918"/>
                </a:cubicBezTo>
                <a:close/>
              </a:path>
            </a:pathLst>
          </a:custGeom>
          <a:noFill/>
          <a:ln w="28575">
            <a:solidFill>
              <a:srgbClr val="FF0000"/>
            </a:solidFill>
            <a:extLst>
              <a:ext uri="{C807C97D-BFC1-408E-A445-0C87EB9F89A2}">
                <ask:lineSketchStyleProps xmlns:ask="http://schemas.microsoft.com/office/drawing/2018/sketchyshapes" sd="879248734">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a:extLst>
              <a:ext uri="{FF2B5EF4-FFF2-40B4-BE49-F238E27FC236}">
                <a16:creationId xmlns:a16="http://schemas.microsoft.com/office/drawing/2014/main" id="{4234D5B0-69A6-12FE-B016-26B58D4784FF}"/>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347885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CA43C991-9E60-FA06-A177-351F8B50758A}"/>
              </a:ext>
            </a:extLst>
          </p:cNvPr>
          <p:cNvSpPr txBox="1"/>
          <p:nvPr/>
        </p:nvSpPr>
        <p:spPr>
          <a:xfrm>
            <a:off x="2482678" y="295066"/>
            <a:ext cx="9394110" cy="584775"/>
          </a:xfrm>
          <a:prstGeom prst="rect">
            <a:avLst/>
          </a:prstGeom>
          <a:noFill/>
        </p:spPr>
        <p:txBody>
          <a:bodyPr wrap="none" rtlCol="0">
            <a:spAutoFit/>
          </a:bodyPr>
          <a:lstStyle/>
          <a:p>
            <a:r>
              <a:rPr lang="pt-BR" sz="3200" b="1" dirty="0">
                <a:solidFill>
                  <a:srgbClr val="FFC000"/>
                </a:solidFill>
                <a:latin typeface="Gisha" panose="020B0502040204020203"/>
              </a:rPr>
              <a:t>Envio de documento </a:t>
            </a:r>
            <a:r>
              <a:rPr lang="pt-BR" sz="2400" b="1" dirty="0">
                <a:solidFill>
                  <a:srgbClr val="FFC000"/>
                </a:solidFill>
                <a:latin typeface="Gisha" panose="020B0502040204020203"/>
              </a:rPr>
              <a:t>para a compensação previdenciária</a:t>
            </a:r>
          </a:p>
        </p:txBody>
      </p:sp>
      <p:pic>
        <p:nvPicPr>
          <p:cNvPr id="3" name="Picture 6" descr="Resultado de imagem para tempo desenho">
            <a:extLst>
              <a:ext uri="{FF2B5EF4-FFF2-40B4-BE49-F238E27FC236}">
                <a16:creationId xmlns:a16="http://schemas.microsoft.com/office/drawing/2014/main" id="{7A446814-FF84-6174-E3A5-44456BF99A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8622" y="1168523"/>
            <a:ext cx="1182306" cy="1286540"/>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a:extLst>
              <a:ext uri="{FF2B5EF4-FFF2-40B4-BE49-F238E27FC236}">
                <a16:creationId xmlns:a16="http://schemas.microsoft.com/office/drawing/2014/main" id="{DE7AC4AC-7E7A-66F2-659E-C11D2A151E95}"/>
              </a:ext>
            </a:extLst>
          </p:cNvPr>
          <p:cNvSpPr txBox="1"/>
          <p:nvPr/>
        </p:nvSpPr>
        <p:spPr>
          <a:xfrm>
            <a:off x="588429" y="2891702"/>
            <a:ext cx="2558847" cy="523220"/>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Dados pessoais</a:t>
            </a:r>
          </a:p>
        </p:txBody>
      </p:sp>
      <p:sp>
        <p:nvSpPr>
          <p:cNvPr id="6" name="CaixaDeTexto 5">
            <a:extLst>
              <a:ext uri="{FF2B5EF4-FFF2-40B4-BE49-F238E27FC236}">
                <a16:creationId xmlns:a16="http://schemas.microsoft.com/office/drawing/2014/main" id="{AD40EB62-6F67-A380-33A6-146260955FA6}"/>
              </a:ext>
            </a:extLst>
          </p:cNvPr>
          <p:cNvSpPr txBox="1"/>
          <p:nvPr/>
        </p:nvSpPr>
        <p:spPr>
          <a:xfrm>
            <a:off x="3572521" y="2753514"/>
            <a:ext cx="2627672" cy="954107"/>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Valor da aposentadoria</a:t>
            </a:r>
          </a:p>
        </p:txBody>
      </p:sp>
      <p:sp>
        <p:nvSpPr>
          <p:cNvPr id="7" name="CaixaDeTexto 6">
            <a:extLst>
              <a:ext uri="{FF2B5EF4-FFF2-40B4-BE49-F238E27FC236}">
                <a16:creationId xmlns:a16="http://schemas.microsoft.com/office/drawing/2014/main" id="{01344198-FC89-20C4-3AE5-80BC21A23015}"/>
              </a:ext>
            </a:extLst>
          </p:cNvPr>
          <p:cNvSpPr txBox="1"/>
          <p:nvPr/>
        </p:nvSpPr>
        <p:spPr>
          <a:xfrm>
            <a:off x="6549236" y="2499864"/>
            <a:ext cx="2721079" cy="1384995"/>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Tempo de Contribuição </a:t>
            </a:r>
            <a:r>
              <a:rPr lang="pt-BR" sz="2800" i="1">
                <a:effectLst/>
                <a:latin typeface="Calibri" panose="020F0502020204030204" pitchFamily="34" charset="0"/>
                <a:ea typeface="Calibri" panose="020F0502020204030204" pitchFamily="34" charset="0"/>
                <a:cs typeface="Times New Roman" panose="02020603050405020304" pitchFamily="18" charset="0"/>
              </a:rPr>
              <a:t>(utilizado e total)</a:t>
            </a:r>
          </a:p>
        </p:txBody>
      </p:sp>
      <p:sp>
        <p:nvSpPr>
          <p:cNvPr id="8" name="CaixaDeTexto 7">
            <a:extLst>
              <a:ext uri="{FF2B5EF4-FFF2-40B4-BE49-F238E27FC236}">
                <a16:creationId xmlns:a16="http://schemas.microsoft.com/office/drawing/2014/main" id="{4BB1D133-7C63-AA24-3A73-E0661266A41D}"/>
              </a:ext>
            </a:extLst>
          </p:cNvPr>
          <p:cNvSpPr txBox="1"/>
          <p:nvPr/>
        </p:nvSpPr>
        <p:spPr>
          <a:xfrm>
            <a:off x="9270315" y="2905009"/>
            <a:ext cx="2721079" cy="523220"/>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CTC</a:t>
            </a:r>
          </a:p>
        </p:txBody>
      </p:sp>
      <p:sp>
        <p:nvSpPr>
          <p:cNvPr id="9" name="CaixaDeTexto 8">
            <a:extLst>
              <a:ext uri="{FF2B5EF4-FFF2-40B4-BE49-F238E27FC236}">
                <a16:creationId xmlns:a16="http://schemas.microsoft.com/office/drawing/2014/main" id="{8CFE7AB7-B3FB-169B-2DB5-F8D3BF9B0AA2}"/>
              </a:ext>
            </a:extLst>
          </p:cNvPr>
          <p:cNvSpPr txBox="1"/>
          <p:nvPr/>
        </p:nvSpPr>
        <p:spPr>
          <a:xfrm>
            <a:off x="910436" y="5489517"/>
            <a:ext cx="2721079" cy="523220"/>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Laudo médico</a:t>
            </a:r>
          </a:p>
        </p:txBody>
      </p:sp>
      <p:sp>
        <p:nvSpPr>
          <p:cNvPr id="10" name="CaixaDeTexto 9">
            <a:extLst>
              <a:ext uri="{FF2B5EF4-FFF2-40B4-BE49-F238E27FC236}">
                <a16:creationId xmlns:a16="http://schemas.microsoft.com/office/drawing/2014/main" id="{CAC0B4BD-E7EC-622C-BE7A-1C3F3D94F182}"/>
              </a:ext>
            </a:extLst>
          </p:cNvPr>
          <p:cNvSpPr txBox="1"/>
          <p:nvPr/>
        </p:nvSpPr>
        <p:spPr>
          <a:xfrm>
            <a:off x="4458654" y="5325560"/>
            <a:ext cx="2721079" cy="954107"/>
          </a:xfrm>
          <a:prstGeom prst="rect">
            <a:avLst/>
          </a:prstGeom>
          <a:noFill/>
        </p:spPr>
        <p:txBody>
          <a:bodyPr wrap="square" anchor="ctr">
            <a:spAutoFit/>
          </a:bodyPr>
          <a:lstStyle/>
          <a:p>
            <a:pPr algn="ctr"/>
            <a:r>
              <a:rPr lang="pt-BR" sz="2800" b="1" dirty="0">
                <a:effectLst/>
                <a:latin typeface="Calibri" panose="020F0502020204030204" pitchFamily="34" charset="0"/>
                <a:ea typeface="Calibri" panose="020F0502020204030204" pitchFamily="34" charset="0"/>
                <a:cs typeface="Times New Roman" panose="02020603050405020304" pitchFamily="18" charset="0"/>
              </a:rPr>
              <a:t>Ato de concessão </a:t>
            </a:r>
          </a:p>
        </p:txBody>
      </p:sp>
      <p:sp>
        <p:nvSpPr>
          <p:cNvPr id="11" name="CaixaDeTexto 10">
            <a:extLst>
              <a:ext uri="{FF2B5EF4-FFF2-40B4-BE49-F238E27FC236}">
                <a16:creationId xmlns:a16="http://schemas.microsoft.com/office/drawing/2014/main" id="{93B353CD-A54E-CC0C-20BC-47D98B2864D0}"/>
              </a:ext>
            </a:extLst>
          </p:cNvPr>
          <p:cNvSpPr txBox="1"/>
          <p:nvPr/>
        </p:nvSpPr>
        <p:spPr>
          <a:xfrm>
            <a:off x="7734022" y="5325560"/>
            <a:ext cx="2721079" cy="954107"/>
          </a:xfrm>
          <a:prstGeom prst="rect">
            <a:avLst/>
          </a:prstGeom>
          <a:noFill/>
        </p:spPr>
        <p:txBody>
          <a:bodyPr wrap="square" anchor="ctr">
            <a:spAutoFit/>
          </a:bodyPr>
          <a:lstStyle/>
          <a:p>
            <a:pPr algn="ctr"/>
            <a:r>
              <a:rPr lang="pt-BR" sz="2800" b="1">
                <a:effectLst/>
                <a:latin typeface="Calibri" panose="020F0502020204030204" pitchFamily="34" charset="0"/>
                <a:ea typeface="Calibri" panose="020F0502020204030204" pitchFamily="34" charset="0"/>
                <a:cs typeface="Times New Roman" panose="02020603050405020304" pitchFamily="18" charset="0"/>
              </a:rPr>
              <a:t>Ato de registro no TCE/TCM </a:t>
            </a:r>
          </a:p>
        </p:txBody>
      </p:sp>
      <p:pic>
        <p:nvPicPr>
          <p:cNvPr id="12" name="Picture 2" descr="Resultado de imagem para pessoas desenho">
            <a:extLst>
              <a:ext uri="{FF2B5EF4-FFF2-40B4-BE49-F238E27FC236}">
                <a16:creationId xmlns:a16="http://schemas.microsoft.com/office/drawing/2014/main" id="{15D4035D-D053-AD8D-1914-54111C024B21}"/>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72647" y="1659143"/>
            <a:ext cx="1190410" cy="138499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Resultado de imagem para dinheiro desenho">
            <a:extLst>
              <a:ext uri="{FF2B5EF4-FFF2-40B4-BE49-F238E27FC236}">
                <a16:creationId xmlns:a16="http://schemas.microsoft.com/office/drawing/2014/main" id="{2DE45364-8447-B58E-4FB6-E819247A78F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6658" r="8145"/>
          <a:stretch/>
        </p:blipFill>
        <p:spPr bwMode="auto">
          <a:xfrm>
            <a:off x="4051165" y="1936791"/>
            <a:ext cx="1458467" cy="81672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Resultado de imagem para documento desenho">
            <a:extLst>
              <a:ext uri="{FF2B5EF4-FFF2-40B4-BE49-F238E27FC236}">
                <a16:creationId xmlns:a16="http://schemas.microsoft.com/office/drawing/2014/main" id="{1C389A4B-D56C-9EC9-61E6-E6D26F66711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472" t="14422" r="20892" b="17674"/>
          <a:stretch/>
        </p:blipFill>
        <p:spPr bwMode="auto">
          <a:xfrm>
            <a:off x="10057867" y="1742870"/>
            <a:ext cx="1145975" cy="120456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Resultado de imagem para laudo medico desenho">
            <a:extLst>
              <a:ext uri="{FF2B5EF4-FFF2-40B4-BE49-F238E27FC236}">
                <a16:creationId xmlns:a16="http://schemas.microsoft.com/office/drawing/2014/main" id="{7E7E8376-A970-5A63-1649-06F28596A6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63731" y="4499274"/>
            <a:ext cx="1614488" cy="99968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Resultado de imagem para documento desenho">
            <a:extLst>
              <a:ext uri="{FF2B5EF4-FFF2-40B4-BE49-F238E27FC236}">
                <a16:creationId xmlns:a16="http://schemas.microsoft.com/office/drawing/2014/main" id="{8A24DA2B-4CEF-CE4E-A3C8-DE835278A55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100" t="6619" r="5833" b="12737"/>
          <a:stretch/>
        </p:blipFill>
        <p:spPr bwMode="auto">
          <a:xfrm>
            <a:off x="5346561" y="4527124"/>
            <a:ext cx="777431" cy="79843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Resultado de imagem para registro desenho">
            <a:extLst>
              <a:ext uri="{FF2B5EF4-FFF2-40B4-BE49-F238E27FC236}">
                <a16:creationId xmlns:a16="http://schemas.microsoft.com/office/drawing/2014/main" id="{DCFA42DB-B279-6990-1CF7-4B0C762831F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92334" y="4103259"/>
            <a:ext cx="1238250" cy="1238250"/>
          </a:xfrm>
          <a:prstGeom prst="rect">
            <a:avLst/>
          </a:prstGeom>
          <a:noFill/>
          <a:extLst>
            <a:ext uri="{909E8E84-426E-40DD-AFC4-6F175D3DCCD1}">
              <a14:hiddenFill xmlns:a14="http://schemas.microsoft.com/office/drawing/2010/main">
                <a:solidFill>
                  <a:srgbClr val="FFFFFF"/>
                </a:solidFill>
              </a14:hiddenFill>
            </a:ext>
          </a:extLst>
        </p:spPr>
      </p:pic>
      <p:sp>
        <p:nvSpPr>
          <p:cNvPr id="20" name="Retângulo 19">
            <a:extLst>
              <a:ext uri="{FF2B5EF4-FFF2-40B4-BE49-F238E27FC236}">
                <a16:creationId xmlns:a16="http://schemas.microsoft.com/office/drawing/2014/main" id="{358DF085-9591-15E9-890D-0F27AA8901C1}"/>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Freeform 3">
            <a:extLst>
              <a:ext uri="{FF2B5EF4-FFF2-40B4-BE49-F238E27FC236}">
                <a16:creationId xmlns:a16="http://schemas.microsoft.com/office/drawing/2014/main" id="{B0B2D52A-32B5-0E54-9CE4-E09C1CF80C99}"/>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pt-BR"/>
          </a:p>
        </p:txBody>
      </p:sp>
    </p:spTree>
    <p:extLst>
      <p:ext uri="{BB962C8B-B14F-4D97-AF65-F5344CB8AC3E}">
        <p14:creationId xmlns:p14="http://schemas.microsoft.com/office/powerpoint/2010/main" val="2141886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1087B811-9A44-0C05-9A67-62C2AABD85AE}"/>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328341C5-5EC7-AB38-A209-6DB623B44D28}"/>
              </a:ext>
            </a:extLst>
          </p:cNvPr>
          <p:cNvSpPr txBox="1"/>
          <p:nvPr/>
        </p:nvSpPr>
        <p:spPr>
          <a:xfrm>
            <a:off x="2422527" y="194505"/>
            <a:ext cx="9394110" cy="584775"/>
          </a:xfrm>
          <a:prstGeom prst="rect">
            <a:avLst/>
          </a:prstGeom>
          <a:noFill/>
        </p:spPr>
        <p:txBody>
          <a:bodyPr wrap="none" rtlCol="0">
            <a:spAutoFit/>
          </a:bodyPr>
          <a:lstStyle/>
          <a:p>
            <a:r>
              <a:rPr lang="pt-BR" sz="3200" b="1" dirty="0">
                <a:solidFill>
                  <a:srgbClr val="FFC000"/>
                </a:solidFill>
                <a:latin typeface="Gisha" panose="020B0502040204020203"/>
              </a:rPr>
              <a:t>Envio de documento </a:t>
            </a:r>
            <a:r>
              <a:rPr lang="pt-BR" sz="2400" b="1" dirty="0">
                <a:solidFill>
                  <a:srgbClr val="FFC000"/>
                </a:solidFill>
                <a:latin typeface="Gisha" panose="020B0502040204020203"/>
              </a:rPr>
              <a:t>para a compensação previdenciária</a:t>
            </a:r>
          </a:p>
        </p:txBody>
      </p:sp>
      <p:sp>
        <p:nvSpPr>
          <p:cNvPr id="3" name="CaixaDeTexto 2">
            <a:extLst>
              <a:ext uri="{FF2B5EF4-FFF2-40B4-BE49-F238E27FC236}">
                <a16:creationId xmlns:a16="http://schemas.microsoft.com/office/drawing/2014/main" id="{D1607946-44FC-96ED-087A-2ABF2A900D39}"/>
              </a:ext>
            </a:extLst>
          </p:cNvPr>
          <p:cNvSpPr txBox="1"/>
          <p:nvPr/>
        </p:nvSpPr>
        <p:spPr>
          <a:xfrm>
            <a:off x="459026" y="1430986"/>
            <a:ext cx="11357611" cy="4708981"/>
          </a:xfrm>
          <a:prstGeom prst="rect">
            <a:avLst/>
          </a:prstGeom>
          <a:noFill/>
        </p:spPr>
        <p:txBody>
          <a:bodyPr wrap="square">
            <a:spAutoFit/>
          </a:bodyPr>
          <a:lstStyle/>
          <a:p>
            <a:pPr algn="just"/>
            <a:r>
              <a:rPr lang="pt-BR" sz="2000" b="1" dirty="0">
                <a:latin typeface="Poppins" panose="00000500000000000000" pitchFamily="2" charset="0"/>
                <a:cs typeface="Poppins" panose="00000500000000000000" pitchFamily="2" charset="0"/>
              </a:rPr>
              <a:t>Decreto nº 10.188, de 2019: </a:t>
            </a:r>
          </a:p>
          <a:p>
            <a:pPr algn="just"/>
            <a:endParaRPr lang="pt-BR" sz="2000" dirty="0">
              <a:latin typeface="Poppins" panose="00000500000000000000" pitchFamily="2" charset="0"/>
              <a:cs typeface="Poppins" panose="00000500000000000000" pitchFamily="2" charset="0"/>
            </a:endParaRPr>
          </a:p>
          <a:p>
            <a:pPr algn="just"/>
            <a:r>
              <a:rPr lang="pt-BR" sz="2000" dirty="0">
                <a:latin typeface="Poppins" panose="00000500000000000000" pitchFamily="2" charset="0"/>
                <a:cs typeface="Poppins" panose="00000500000000000000" pitchFamily="2" charset="0"/>
              </a:rPr>
              <a:t>Art. 5º</a:t>
            </a:r>
          </a:p>
          <a:p>
            <a:pPr algn="just"/>
            <a:endParaRPr lang="pt-BR" sz="2000" dirty="0">
              <a:latin typeface="Poppins" panose="00000500000000000000" pitchFamily="2" charset="0"/>
              <a:cs typeface="Poppins" panose="00000500000000000000" pitchFamily="2" charset="0"/>
            </a:endParaRPr>
          </a:p>
          <a:p>
            <a:pPr algn="just"/>
            <a:r>
              <a:rPr lang="pt-BR" sz="2000" dirty="0">
                <a:latin typeface="Poppins" panose="00000500000000000000" pitchFamily="2" charset="0"/>
                <a:cs typeface="Poppins" panose="00000500000000000000" pitchFamily="2" charset="0"/>
              </a:rPr>
              <a:t>§ 2º  </a:t>
            </a:r>
            <a:r>
              <a:rPr lang="pt-BR" sz="2000" b="1" dirty="0">
                <a:latin typeface="Poppins" panose="00000500000000000000" pitchFamily="2" charset="0"/>
                <a:cs typeface="Poppins" panose="00000500000000000000" pitchFamily="2" charset="0"/>
              </a:rPr>
              <a:t>Será dispensado o envio </a:t>
            </a:r>
            <a:r>
              <a:rPr lang="pt-BR" sz="2000" dirty="0">
                <a:latin typeface="Poppins" panose="00000500000000000000" pitchFamily="2" charset="0"/>
                <a:cs typeface="Poppins" panose="00000500000000000000" pitchFamily="2" charset="0"/>
              </a:rPr>
              <a:t>de cópia dos documentos previstos neste artigo quando:</a:t>
            </a:r>
          </a:p>
          <a:p>
            <a:pPr algn="just"/>
            <a:endParaRPr lang="pt-BR" sz="2000" dirty="0">
              <a:latin typeface="Poppins" panose="00000500000000000000" pitchFamily="2" charset="0"/>
              <a:cs typeface="Poppins" panose="00000500000000000000" pitchFamily="2" charset="0"/>
            </a:endParaRPr>
          </a:p>
          <a:p>
            <a:pPr algn="just"/>
            <a:r>
              <a:rPr lang="pt-BR" sz="2000" dirty="0">
                <a:latin typeface="Poppins" panose="00000500000000000000" pitchFamily="2" charset="0"/>
                <a:cs typeface="Poppins" panose="00000500000000000000" pitchFamily="2" charset="0"/>
              </a:rPr>
              <a:t>I - o tempo de contribuição </a:t>
            </a:r>
            <a:r>
              <a:rPr lang="pt-BR" sz="2000" b="1" dirty="0">
                <a:latin typeface="Poppins" panose="00000500000000000000" pitchFamily="2" charset="0"/>
                <a:cs typeface="Poppins" panose="00000500000000000000" pitchFamily="2" charset="0"/>
              </a:rPr>
              <a:t>for averbado eletronicamente por meio de sistema disponibilizado pela Secretaria de Previdência </a:t>
            </a:r>
            <a:r>
              <a:rPr lang="pt-BR" sz="2000" dirty="0">
                <a:latin typeface="Poppins" panose="00000500000000000000" pitchFamily="2" charset="0"/>
                <a:cs typeface="Poppins" panose="00000500000000000000" pitchFamily="2" charset="0"/>
              </a:rPr>
              <a:t>da Secretaria Especial de Previdência e Trabalho do Ministério da Economia;</a:t>
            </a:r>
          </a:p>
          <a:p>
            <a:pPr algn="just"/>
            <a:endParaRPr lang="pt-BR" sz="2000" dirty="0">
              <a:latin typeface="Poppins" panose="00000500000000000000" pitchFamily="2" charset="0"/>
              <a:cs typeface="Poppins" panose="00000500000000000000" pitchFamily="2" charset="0"/>
            </a:endParaRPr>
          </a:p>
          <a:p>
            <a:pPr algn="just"/>
            <a:r>
              <a:rPr lang="pt-BR" sz="2000" dirty="0">
                <a:latin typeface="Poppins" panose="00000500000000000000" pitchFamily="2" charset="0"/>
                <a:cs typeface="Poppins" panose="00000500000000000000" pitchFamily="2" charset="0"/>
              </a:rPr>
              <a:t>II - os dados do registro do ato que tenha concedido a aposentadoria ou a pensão </a:t>
            </a:r>
            <a:r>
              <a:rPr lang="pt-BR" sz="2000" b="1" dirty="0">
                <a:latin typeface="Poppins" panose="00000500000000000000" pitchFamily="2" charset="0"/>
                <a:cs typeface="Poppins" panose="00000500000000000000" pitchFamily="2" charset="0"/>
              </a:rPr>
              <a:t>forem encaminhados eletronicamente pelo Tribunal de Contas</a:t>
            </a:r>
            <a:r>
              <a:rPr lang="pt-BR" sz="2000" dirty="0">
                <a:latin typeface="Poppins" panose="00000500000000000000" pitchFamily="2" charset="0"/>
                <a:cs typeface="Poppins" panose="00000500000000000000" pitchFamily="2" charset="0"/>
              </a:rPr>
              <a:t>; ou</a:t>
            </a:r>
          </a:p>
          <a:p>
            <a:pPr algn="just"/>
            <a:endParaRPr lang="pt-BR" sz="2000" dirty="0">
              <a:latin typeface="Poppins" panose="00000500000000000000" pitchFamily="2" charset="0"/>
              <a:cs typeface="Poppins" panose="00000500000000000000" pitchFamily="2" charset="0"/>
            </a:endParaRPr>
          </a:p>
          <a:p>
            <a:pPr algn="just"/>
            <a:r>
              <a:rPr lang="pt-BR" sz="2000" dirty="0">
                <a:latin typeface="Poppins" panose="00000500000000000000" pitchFamily="2" charset="0"/>
                <a:cs typeface="Poppins" panose="00000500000000000000" pitchFamily="2" charset="0"/>
              </a:rPr>
              <a:t>III - </a:t>
            </a:r>
            <a:r>
              <a:rPr lang="pt-BR" sz="2000" u="sng" dirty="0">
                <a:latin typeface="Poppins" panose="00000500000000000000" pitchFamily="2" charset="0"/>
                <a:cs typeface="Poppins" panose="00000500000000000000" pitchFamily="2" charset="0"/>
              </a:rPr>
              <a:t>as demais informações </a:t>
            </a:r>
            <a:r>
              <a:rPr lang="pt-BR" sz="2000" b="1" dirty="0">
                <a:latin typeface="Poppins" panose="00000500000000000000" pitchFamily="2" charset="0"/>
                <a:cs typeface="Poppins" panose="00000500000000000000" pitchFamily="2" charset="0"/>
              </a:rPr>
              <a:t>exigidas puderem ser obtidas eletronicamente pelo órgão ou pela entidade responsável por prestar a informação</a:t>
            </a:r>
            <a:r>
              <a:rPr lang="pt-BR" sz="2000" dirty="0">
                <a:latin typeface="Poppins" panose="00000500000000000000" pitchFamily="2" charset="0"/>
                <a:cs typeface="Poppins" panose="00000500000000000000" pitchFamily="2" charset="0"/>
              </a:rPr>
              <a:t>.</a:t>
            </a:r>
          </a:p>
        </p:txBody>
      </p:sp>
    </p:spTree>
    <p:extLst>
      <p:ext uri="{BB962C8B-B14F-4D97-AF65-F5344CB8AC3E}">
        <p14:creationId xmlns:p14="http://schemas.microsoft.com/office/powerpoint/2010/main" val="40605388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77C851D-4DB8-F78A-6B8E-0128101EB3AA}"/>
              </a:ext>
            </a:extLst>
          </p:cNvPr>
          <p:cNvSpPr txBox="1"/>
          <p:nvPr/>
        </p:nvSpPr>
        <p:spPr>
          <a:xfrm>
            <a:off x="2376746" y="387545"/>
            <a:ext cx="9394110" cy="584775"/>
          </a:xfrm>
          <a:prstGeom prst="rect">
            <a:avLst/>
          </a:prstGeom>
          <a:noFill/>
        </p:spPr>
        <p:txBody>
          <a:bodyPr wrap="none" rtlCol="0">
            <a:spAutoFit/>
          </a:bodyPr>
          <a:lstStyle/>
          <a:p>
            <a:r>
              <a:rPr lang="pt-BR" sz="3200" b="1" dirty="0">
                <a:solidFill>
                  <a:srgbClr val="FFC000"/>
                </a:solidFill>
                <a:latin typeface="Gisha" panose="020B0502040204020203"/>
              </a:rPr>
              <a:t>Envio de documento </a:t>
            </a:r>
            <a:r>
              <a:rPr lang="pt-BR" sz="2400" b="1" dirty="0">
                <a:solidFill>
                  <a:srgbClr val="FFC000"/>
                </a:solidFill>
                <a:latin typeface="Gisha" panose="020B0502040204020203"/>
              </a:rPr>
              <a:t>para a compensação previdenciária</a:t>
            </a:r>
          </a:p>
        </p:txBody>
      </p:sp>
      <p:sp>
        <p:nvSpPr>
          <p:cNvPr id="7" name="Retângulo 6">
            <a:extLst>
              <a:ext uri="{FF2B5EF4-FFF2-40B4-BE49-F238E27FC236}">
                <a16:creationId xmlns:a16="http://schemas.microsoft.com/office/drawing/2014/main" id="{17FAD051-6F4F-067C-0C33-DFECE5897DED}"/>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CaixaDeTexto 7">
            <a:extLst>
              <a:ext uri="{FF2B5EF4-FFF2-40B4-BE49-F238E27FC236}">
                <a16:creationId xmlns:a16="http://schemas.microsoft.com/office/drawing/2014/main" id="{02F032D4-0D53-9282-7DA5-8D2FEE31B9D7}"/>
              </a:ext>
            </a:extLst>
          </p:cNvPr>
          <p:cNvSpPr txBox="1"/>
          <p:nvPr/>
        </p:nvSpPr>
        <p:spPr>
          <a:xfrm>
            <a:off x="960000" y="1712086"/>
            <a:ext cx="10810856" cy="4031873"/>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Art. 42. O sistema Comprev deverá permitir a automatização dos processos de compensação financeira para: </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 - </a:t>
            </a:r>
            <a:r>
              <a:rPr lang="pt-BR" sz="2000" b="1" dirty="0">
                <a:solidFill>
                  <a:srgbClr val="FF9900"/>
                </a:solidFill>
                <a:latin typeface="Poppins" panose="00000500000000000000" pitchFamily="2" charset="0"/>
                <a:cs typeface="Poppins" panose="00000500000000000000" pitchFamily="2" charset="0"/>
              </a:rPr>
              <a:t>dispensar a apresentação de documentos para o envio e a análise dos requerimentos de compensação</a:t>
            </a:r>
            <a:r>
              <a:rPr lang="pt-BR" dirty="0">
                <a:latin typeface="Poppins" panose="00000500000000000000" pitchFamily="2" charset="0"/>
                <a:cs typeface="Poppins" panose="00000500000000000000" pitchFamily="2" charset="0"/>
              </a:rPr>
              <a:t>; e</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 - promover o atendimento das demandas dos seus usuários, a fim de otimizar o uso da força de trabalho do INSS e dos RPPS dos entes federativos.</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 § 1º Para fins do disposto no caput </a:t>
            </a:r>
            <a:r>
              <a:rPr lang="pt-BR" sz="2000" b="1" dirty="0">
                <a:solidFill>
                  <a:srgbClr val="FF9900"/>
                </a:solidFill>
                <a:latin typeface="Poppins" panose="00000500000000000000" pitchFamily="2" charset="0"/>
                <a:cs typeface="Poppins" panose="00000500000000000000" pitchFamily="2" charset="0"/>
              </a:rPr>
              <a:t>será dispensada a apresentação de documentos para o envio e a análise dos requerimentos</a:t>
            </a:r>
            <a:r>
              <a:rPr lang="pt-BR" dirty="0">
                <a:latin typeface="Poppins" panose="00000500000000000000" pitchFamily="2" charset="0"/>
                <a:cs typeface="Poppins" panose="00000500000000000000" pitchFamily="2" charset="0"/>
              </a:rPr>
              <a:t>, </a:t>
            </a:r>
            <a:r>
              <a:rPr lang="pt-BR" sz="2000" b="1" dirty="0">
                <a:solidFill>
                  <a:srgbClr val="89B3D9"/>
                </a:solidFill>
                <a:latin typeface="Poppins" panose="00000500000000000000" pitchFamily="2" charset="0"/>
                <a:cs typeface="Poppins" panose="00000500000000000000" pitchFamily="2" charset="0"/>
              </a:rPr>
              <a:t>caso os dados e informações necessários constem</a:t>
            </a:r>
            <a:r>
              <a:rPr lang="pt-BR" dirty="0">
                <a:latin typeface="Poppins" panose="00000500000000000000" pitchFamily="2" charset="0"/>
                <a:cs typeface="Poppins" panose="00000500000000000000" pitchFamily="2" charset="0"/>
              </a:rPr>
              <a:t>: </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 - no sistema Comprev; </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 - em outros sistemas disponibilizados pelo INSS ou pelo Ministério da Previdência Social; ou </a:t>
            </a:r>
          </a:p>
          <a:p>
            <a:pPr algn="just"/>
            <a:endParaRPr lang="pt-BR" sz="500"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III - em sistemas e arquivos mantidos pelos regimes de origem e instituidor.</a:t>
            </a:r>
          </a:p>
        </p:txBody>
      </p:sp>
      <p:sp>
        <p:nvSpPr>
          <p:cNvPr id="9" name="Freeform 3">
            <a:extLst>
              <a:ext uri="{FF2B5EF4-FFF2-40B4-BE49-F238E27FC236}">
                <a16:creationId xmlns:a16="http://schemas.microsoft.com/office/drawing/2014/main" id="{658D3C1F-87A6-FE8B-A6E4-BC9ABFB3DE82}"/>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2668439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3">
            <a:extLst>
              <a:ext uri="{FF2B5EF4-FFF2-40B4-BE49-F238E27FC236}">
                <a16:creationId xmlns:a16="http://schemas.microsoft.com/office/drawing/2014/main" id="{ED804D84-E5BC-E360-00FC-5BAFB0BCF67E}"/>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8" name="CaixaDeTexto 7">
            <a:extLst>
              <a:ext uri="{FF2B5EF4-FFF2-40B4-BE49-F238E27FC236}">
                <a16:creationId xmlns:a16="http://schemas.microsoft.com/office/drawing/2014/main" id="{096F414F-CE3F-D191-0DBE-E0D1F9DBEADF}"/>
              </a:ext>
            </a:extLst>
          </p:cNvPr>
          <p:cNvSpPr txBox="1"/>
          <p:nvPr/>
        </p:nvSpPr>
        <p:spPr>
          <a:xfrm>
            <a:off x="2895598" y="306891"/>
            <a:ext cx="9151672" cy="954107"/>
          </a:xfrm>
          <a:prstGeom prst="rect">
            <a:avLst/>
          </a:prstGeom>
          <a:noFill/>
        </p:spPr>
        <p:txBody>
          <a:bodyPr wrap="square" rtlCol="0">
            <a:spAutoFit/>
          </a:bodyPr>
          <a:lstStyle/>
          <a:p>
            <a:r>
              <a:rPr lang="pt-BR" sz="2400" b="1" dirty="0">
                <a:solidFill>
                  <a:srgbClr val="0070C0"/>
                </a:solidFill>
                <a:latin typeface="Gisha" panose="020B0502040204020203"/>
              </a:rPr>
              <a:t>Quais documentos </a:t>
            </a:r>
            <a:r>
              <a:rPr lang="pt-BR" sz="3200" b="1" dirty="0">
                <a:solidFill>
                  <a:srgbClr val="0070C0"/>
                </a:solidFill>
                <a:latin typeface="Gisha" panose="020B0502040204020203"/>
              </a:rPr>
              <a:t>fundamentam </a:t>
            </a:r>
            <a:r>
              <a:rPr lang="pt-BR" sz="2400" b="1" dirty="0">
                <a:solidFill>
                  <a:srgbClr val="0070C0"/>
                </a:solidFill>
                <a:latin typeface="Gisha" panose="020B0502040204020203"/>
              </a:rPr>
              <a:t>o requerimento de compensação?</a:t>
            </a:r>
          </a:p>
        </p:txBody>
      </p:sp>
      <p:pic>
        <p:nvPicPr>
          <p:cNvPr id="10" name="Gráfico 9" descr="Abrir pasta com preenchimento sólido">
            <a:extLst>
              <a:ext uri="{FF2B5EF4-FFF2-40B4-BE49-F238E27FC236}">
                <a16:creationId xmlns:a16="http://schemas.microsoft.com/office/drawing/2014/main" id="{0C3DFB40-9332-92C8-6BF7-718BECB6EA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4729" y="1371631"/>
            <a:ext cx="4372947" cy="4372947"/>
          </a:xfrm>
          <a:prstGeom prst="rect">
            <a:avLst/>
          </a:prstGeom>
        </p:spPr>
      </p:pic>
      <p:sp>
        <p:nvSpPr>
          <p:cNvPr id="11" name="CaixaDeTexto 10">
            <a:extLst>
              <a:ext uri="{FF2B5EF4-FFF2-40B4-BE49-F238E27FC236}">
                <a16:creationId xmlns:a16="http://schemas.microsoft.com/office/drawing/2014/main" id="{6CA57BDD-F058-B30F-A9DE-34891B6595C7}"/>
              </a:ext>
            </a:extLst>
          </p:cNvPr>
          <p:cNvSpPr txBox="1"/>
          <p:nvPr/>
        </p:nvSpPr>
        <p:spPr>
          <a:xfrm>
            <a:off x="5577086" y="2682800"/>
            <a:ext cx="801694"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CTC</a:t>
            </a:r>
          </a:p>
        </p:txBody>
      </p:sp>
      <p:sp>
        <p:nvSpPr>
          <p:cNvPr id="13" name="CaixaDeTexto 12">
            <a:extLst>
              <a:ext uri="{FF2B5EF4-FFF2-40B4-BE49-F238E27FC236}">
                <a16:creationId xmlns:a16="http://schemas.microsoft.com/office/drawing/2014/main" id="{7636110A-86C5-2104-D868-AC8543E70A3A}"/>
              </a:ext>
            </a:extLst>
          </p:cNvPr>
          <p:cNvSpPr txBox="1"/>
          <p:nvPr/>
        </p:nvSpPr>
        <p:spPr>
          <a:xfrm>
            <a:off x="5588691" y="3181707"/>
            <a:ext cx="3020827"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Ato de Concessão</a:t>
            </a:r>
          </a:p>
        </p:txBody>
      </p:sp>
      <p:sp>
        <p:nvSpPr>
          <p:cNvPr id="14" name="CaixaDeTexto 13">
            <a:extLst>
              <a:ext uri="{FF2B5EF4-FFF2-40B4-BE49-F238E27FC236}">
                <a16:creationId xmlns:a16="http://schemas.microsoft.com/office/drawing/2014/main" id="{A30FDDA3-DCF2-7D4F-643C-6071E31B27F8}"/>
              </a:ext>
            </a:extLst>
          </p:cNvPr>
          <p:cNvSpPr txBox="1"/>
          <p:nvPr/>
        </p:nvSpPr>
        <p:spPr>
          <a:xfrm>
            <a:off x="5588691" y="4550789"/>
            <a:ext cx="3068340"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Valor do benefício</a:t>
            </a:r>
          </a:p>
        </p:txBody>
      </p:sp>
      <p:sp>
        <p:nvSpPr>
          <p:cNvPr id="15" name="CaixaDeTexto 14">
            <a:extLst>
              <a:ext uri="{FF2B5EF4-FFF2-40B4-BE49-F238E27FC236}">
                <a16:creationId xmlns:a16="http://schemas.microsoft.com/office/drawing/2014/main" id="{4E0F3B08-FC1F-4EDB-FDE5-E4ABC34577A3}"/>
              </a:ext>
            </a:extLst>
          </p:cNvPr>
          <p:cNvSpPr txBox="1"/>
          <p:nvPr/>
        </p:nvSpPr>
        <p:spPr>
          <a:xfrm>
            <a:off x="5590964" y="5221358"/>
            <a:ext cx="3433825"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Homologação do TC</a:t>
            </a:r>
          </a:p>
        </p:txBody>
      </p:sp>
      <p:sp>
        <p:nvSpPr>
          <p:cNvPr id="16" name="CaixaDeTexto 15">
            <a:extLst>
              <a:ext uri="{FF2B5EF4-FFF2-40B4-BE49-F238E27FC236}">
                <a16:creationId xmlns:a16="http://schemas.microsoft.com/office/drawing/2014/main" id="{9EFA19AF-EFD6-3763-A0B2-F4B8287B6D72}"/>
              </a:ext>
            </a:extLst>
          </p:cNvPr>
          <p:cNvSpPr txBox="1"/>
          <p:nvPr/>
        </p:nvSpPr>
        <p:spPr>
          <a:xfrm>
            <a:off x="5577086" y="3835628"/>
            <a:ext cx="6064865"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Contagem do tempo de contribuição</a:t>
            </a:r>
          </a:p>
        </p:txBody>
      </p:sp>
      <p:sp>
        <p:nvSpPr>
          <p:cNvPr id="17" name="CaixaDeTexto 16">
            <a:extLst>
              <a:ext uri="{FF2B5EF4-FFF2-40B4-BE49-F238E27FC236}">
                <a16:creationId xmlns:a16="http://schemas.microsoft.com/office/drawing/2014/main" id="{37102DF9-9C89-73BE-939D-C1D06E38E217}"/>
              </a:ext>
            </a:extLst>
          </p:cNvPr>
          <p:cNvSpPr txBox="1"/>
          <p:nvPr/>
        </p:nvSpPr>
        <p:spPr>
          <a:xfrm>
            <a:off x="5577086" y="1617236"/>
            <a:ext cx="782587"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CPF</a:t>
            </a:r>
          </a:p>
        </p:txBody>
      </p:sp>
      <p:sp>
        <p:nvSpPr>
          <p:cNvPr id="18" name="CaixaDeTexto 17">
            <a:extLst>
              <a:ext uri="{FF2B5EF4-FFF2-40B4-BE49-F238E27FC236}">
                <a16:creationId xmlns:a16="http://schemas.microsoft.com/office/drawing/2014/main" id="{C97755BA-749F-5007-C7D3-41679B929ECE}"/>
              </a:ext>
            </a:extLst>
          </p:cNvPr>
          <p:cNvSpPr txBox="1"/>
          <p:nvPr/>
        </p:nvSpPr>
        <p:spPr>
          <a:xfrm>
            <a:off x="5557080" y="2133637"/>
            <a:ext cx="1643399" cy="523220"/>
          </a:xfrm>
          <a:prstGeom prst="rect">
            <a:avLst/>
          </a:prstGeom>
          <a:noFill/>
        </p:spPr>
        <p:txBody>
          <a:bodyPr wrap="none" rtlCol="0">
            <a:spAutoFit/>
          </a:bodyPr>
          <a:lstStyle/>
          <a:p>
            <a:r>
              <a:rPr lang="pt-BR" sz="2800" dirty="0">
                <a:latin typeface="Gisha" panose="020B0502040204020203" pitchFamily="34" charset="-79"/>
                <a:cs typeface="Gisha" panose="020B0502040204020203" pitchFamily="34" charset="-79"/>
              </a:rPr>
              <a:t>Matrícula</a:t>
            </a:r>
          </a:p>
        </p:txBody>
      </p:sp>
    </p:spTree>
    <p:extLst>
      <p:ext uri="{BB962C8B-B14F-4D97-AF65-F5344CB8AC3E}">
        <p14:creationId xmlns:p14="http://schemas.microsoft.com/office/powerpoint/2010/main" val="2069860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3">
            <a:extLst>
              <a:ext uri="{FF2B5EF4-FFF2-40B4-BE49-F238E27FC236}">
                <a16:creationId xmlns:a16="http://schemas.microsoft.com/office/drawing/2014/main" id="{0C4D92D9-07D8-1B49-8EA4-927ED62A895A}"/>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58D4BA91-BE55-3997-EF3D-B5657FDD62C4}"/>
              </a:ext>
            </a:extLst>
          </p:cNvPr>
          <p:cNvSpPr txBox="1"/>
          <p:nvPr/>
        </p:nvSpPr>
        <p:spPr>
          <a:xfrm>
            <a:off x="2659486" y="279116"/>
            <a:ext cx="9394110" cy="584775"/>
          </a:xfrm>
          <a:prstGeom prst="rect">
            <a:avLst/>
          </a:prstGeom>
          <a:noFill/>
        </p:spPr>
        <p:txBody>
          <a:bodyPr wrap="none" rtlCol="0">
            <a:spAutoFit/>
          </a:bodyPr>
          <a:lstStyle/>
          <a:p>
            <a:r>
              <a:rPr lang="pt-BR" sz="3200" b="1" dirty="0">
                <a:solidFill>
                  <a:srgbClr val="FFC000"/>
                </a:solidFill>
                <a:latin typeface="Gisha" panose="020B0502040204020203"/>
              </a:rPr>
              <a:t>Envio de documento </a:t>
            </a:r>
            <a:r>
              <a:rPr lang="pt-BR" sz="2400" b="1" dirty="0">
                <a:solidFill>
                  <a:srgbClr val="FFC000"/>
                </a:solidFill>
                <a:latin typeface="Gisha" panose="020B0502040204020203"/>
              </a:rPr>
              <a:t>para a compensação previdenciária</a:t>
            </a:r>
          </a:p>
        </p:txBody>
      </p:sp>
      <p:sp>
        <p:nvSpPr>
          <p:cNvPr id="3" name="Retângulo: Cantos Arredondados 2">
            <a:extLst>
              <a:ext uri="{FF2B5EF4-FFF2-40B4-BE49-F238E27FC236}">
                <a16:creationId xmlns:a16="http://schemas.microsoft.com/office/drawing/2014/main" id="{4F1117CC-CCB4-628B-1861-4C9D34558847}"/>
              </a:ext>
            </a:extLst>
          </p:cNvPr>
          <p:cNvSpPr/>
          <p:nvPr/>
        </p:nvSpPr>
        <p:spPr>
          <a:xfrm>
            <a:off x="1651519" y="1128392"/>
            <a:ext cx="10515600" cy="828611"/>
          </a:xfrm>
          <a:prstGeom prst="roundRect">
            <a:avLst/>
          </a:prstGeom>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600">
              <a:latin typeface="Poppins" panose="00000500000000000000" pitchFamily="2" charset="0"/>
              <a:cs typeface="Poppins" panose="00000500000000000000" pitchFamily="2" charset="0"/>
            </a:endParaRPr>
          </a:p>
        </p:txBody>
      </p:sp>
      <p:sp>
        <p:nvSpPr>
          <p:cNvPr id="5" name="CaixaDeTexto 4">
            <a:extLst>
              <a:ext uri="{FF2B5EF4-FFF2-40B4-BE49-F238E27FC236}">
                <a16:creationId xmlns:a16="http://schemas.microsoft.com/office/drawing/2014/main" id="{AB908AA5-B4CD-C46E-0352-5A7F89690E30}"/>
              </a:ext>
            </a:extLst>
          </p:cNvPr>
          <p:cNvSpPr txBox="1"/>
          <p:nvPr/>
        </p:nvSpPr>
        <p:spPr>
          <a:xfrm>
            <a:off x="1782147" y="1126007"/>
            <a:ext cx="2911152" cy="830997"/>
          </a:xfrm>
          <a:prstGeom prst="rect">
            <a:avLst/>
          </a:prstGeom>
          <a:noFill/>
        </p:spPr>
        <p:txBody>
          <a:bodyPr wrap="square" rtlCol="0">
            <a:spAutoFit/>
          </a:bodyPr>
          <a:lstStyle/>
          <a:p>
            <a:pPr algn="ctr"/>
            <a:r>
              <a:rPr lang="pt-BR" sz="2400" b="1" dirty="0">
                <a:solidFill>
                  <a:schemeClr val="bg1"/>
                </a:solidFill>
                <a:latin typeface="Poppins" panose="00000500000000000000" pitchFamily="2" charset="0"/>
                <a:cs typeface="Poppins" panose="00000500000000000000" pitchFamily="2" charset="0"/>
              </a:rPr>
              <a:t>1º/12/2020</a:t>
            </a:r>
          </a:p>
          <a:p>
            <a:pPr algn="ctr"/>
            <a:r>
              <a:rPr lang="pt-BR" sz="1200" b="1" dirty="0">
                <a:solidFill>
                  <a:schemeClr val="bg1"/>
                </a:solidFill>
                <a:latin typeface="Poppins" panose="00000500000000000000" pitchFamily="2" charset="0"/>
                <a:cs typeface="Poppins" panose="00000500000000000000" pitchFamily="2" charset="0"/>
              </a:rPr>
              <a:t>Documentos obrigatórios do </a:t>
            </a:r>
          </a:p>
          <a:p>
            <a:pPr algn="ctr"/>
            <a:r>
              <a:rPr lang="pt-BR" sz="1200" b="1" dirty="0">
                <a:solidFill>
                  <a:schemeClr val="bg1"/>
                </a:solidFill>
                <a:latin typeface="Poppins" panose="00000500000000000000" pitchFamily="2" charset="0"/>
                <a:cs typeface="Poppins" panose="00000500000000000000" pitchFamily="2" charset="0"/>
              </a:rPr>
              <a:t>Decreto nº 10.188, de 2019</a:t>
            </a:r>
          </a:p>
        </p:txBody>
      </p:sp>
      <p:sp>
        <p:nvSpPr>
          <p:cNvPr id="6" name="Retângulo: Cantos Arredondados 5">
            <a:extLst>
              <a:ext uri="{FF2B5EF4-FFF2-40B4-BE49-F238E27FC236}">
                <a16:creationId xmlns:a16="http://schemas.microsoft.com/office/drawing/2014/main" id="{AAAD55DB-86F4-87AA-FD3F-AFEC25A74FCA}"/>
              </a:ext>
            </a:extLst>
          </p:cNvPr>
          <p:cNvSpPr/>
          <p:nvPr/>
        </p:nvSpPr>
        <p:spPr>
          <a:xfrm>
            <a:off x="4739175" y="1128392"/>
            <a:ext cx="7388290" cy="828611"/>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600">
              <a:latin typeface="Poppins" panose="00000500000000000000" pitchFamily="2" charset="0"/>
              <a:cs typeface="Poppins" panose="00000500000000000000" pitchFamily="2" charset="0"/>
            </a:endParaRPr>
          </a:p>
        </p:txBody>
      </p:sp>
      <p:sp>
        <p:nvSpPr>
          <p:cNvPr id="7" name="CaixaDeTexto 6">
            <a:extLst>
              <a:ext uri="{FF2B5EF4-FFF2-40B4-BE49-F238E27FC236}">
                <a16:creationId xmlns:a16="http://schemas.microsoft.com/office/drawing/2014/main" id="{24E516F8-F6AF-101C-4192-D807693E04EA}"/>
              </a:ext>
            </a:extLst>
          </p:cNvPr>
          <p:cNvSpPr txBox="1"/>
          <p:nvPr/>
        </p:nvSpPr>
        <p:spPr>
          <a:xfrm>
            <a:off x="4778829" y="1126006"/>
            <a:ext cx="2911152" cy="830997"/>
          </a:xfrm>
          <a:prstGeom prst="rect">
            <a:avLst/>
          </a:prstGeom>
          <a:noFill/>
        </p:spPr>
        <p:txBody>
          <a:bodyPr wrap="square" rtlCol="0">
            <a:spAutoFit/>
          </a:bodyPr>
          <a:lstStyle/>
          <a:p>
            <a:pPr algn="ctr"/>
            <a:r>
              <a:rPr lang="pt-BR" sz="2400" b="1" dirty="0">
                <a:solidFill>
                  <a:schemeClr val="bg1"/>
                </a:solidFill>
                <a:latin typeface="Poppins" panose="00000500000000000000" pitchFamily="2" charset="0"/>
                <a:cs typeface="Poppins" panose="00000500000000000000" pitchFamily="2" charset="0"/>
              </a:rPr>
              <a:t>04/08/2022</a:t>
            </a:r>
          </a:p>
          <a:p>
            <a:pPr algn="ctr"/>
            <a:r>
              <a:rPr lang="pt-BR" sz="1200" b="1" dirty="0">
                <a:solidFill>
                  <a:schemeClr val="bg1"/>
                </a:solidFill>
                <a:latin typeface="Poppins" panose="00000500000000000000" pitchFamily="2" charset="0"/>
                <a:cs typeface="Poppins" panose="00000500000000000000" pitchFamily="2" charset="0"/>
              </a:rPr>
              <a:t>Envio de todo o processo de concessão do benefício</a:t>
            </a:r>
          </a:p>
        </p:txBody>
      </p:sp>
      <p:sp>
        <p:nvSpPr>
          <p:cNvPr id="8" name="Retângulo: Cantos Arredondados 7">
            <a:extLst>
              <a:ext uri="{FF2B5EF4-FFF2-40B4-BE49-F238E27FC236}">
                <a16:creationId xmlns:a16="http://schemas.microsoft.com/office/drawing/2014/main" id="{E56BC524-F844-B441-EA97-1F1D542DD16B}"/>
              </a:ext>
            </a:extLst>
          </p:cNvPr>
          <p:cNvSpPr/>
          <p:nvPr/>
        </p:nvSpPr>
        <p:spPr>
          <a:xfrm>
            <a:off x="7748295" y="1128392"/>
            <a:ext cx="4443705" cy="828611"/>
          </a:xfrm>
          <a:prstGeom prst="round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600">
              <a:latin typeface="Poppins" panose="00000500000000000000" pitchFamily="2" charset="0"/>
              <a:cs typeface="Poppins" panose="00000500000000000000" pitchFamily="2" charset="0"/>
            </a:endParaRPr>
          </a:p>
        </p:txBody>
      </p:sp>
      <p:sp>
        <p:nvSpPr>
          <p:cNvPr id="9" name="CaixaDeTexto 8">
            <a:extLst>
              <a:ext uri="{FF2B5EF4-FFF2-40B4-BE49-F238E27FC236}">
                <a16:creationId xmlns:a16="http://schemas.microsoft.com/office/drawing/2014/main" id="{1E4AAFC1-B060-F6F7-AD09-0662D105C39A}"/>
              </a:ext>
            </a:extLst>
          </p:cNvPr>
          <p:cNvSpPr txBox="1"/>
          <p:nvPr/>
        </p:nvSpPr>
        <p:spPr>
          <a:xfrm>
            <a:off x="8303830" y="1126006"/>
            <a:ext cx="3654491" cy="830997"/>
          </a:xfrm>
          <a:prstGeom prst="rect">
            <a:avLst/>
          </a:prstGeom>
          <a:noFill/>
        </p:spPr>
        <p:txBody>
          <a:bodyPr wrap="square" rtlCol="0">
            <a:spAutoFit/>
          </a:bodyPr>
          <a:lstStyle/>
          <a:p>
            <a:pPr algn="ctr"/>
            <a:r>
              <a:rPr lang="pt-BR" sz="2400" b="1" dirty="0">
                <a:solidFill>
                  <a:schemeClr val="bg1"/>
                </a:solidFill>
                <a:latin typeface="Poppins" panose="00000500000000000000" pitchFamily="2" charset="0"/>
                <a:cs typeface="Poppins" panose="00000500000000000000" pitchFamily="2" charset="0"/>
              </a:rPr>
              <a:t>29/09/2022</a:t>
            </a:r>
            <a:endParaRPr lang="pt-BR" sz="2000" b="1" dirty="0">
              <a:solidFill>
                <a:schemeClr val="bg1"/>
              </a:solidFill>
              <a:latin typeface="Poppins" panose="00000500000000000000" pitchFamily="2" charset="0"/>
              <a:cs typeface="Poppins" panose="00000500000000000000" pitchFamily="2" charset="0"/>
            </a:endParaRPr>
          </a:p>
          <a:p>
            <a:pPr algn="ctr"/>
            <a:r>
              <a:rPr lang="pt-BR" sz="1200" b="1" dirty="0">
                <a:solidFill>
                  <a:schemeClr val="bg1"/>
                </a:solidFill>
                <a:latin typeface="Poppins" panose="00000500000000000000" pitchFamily="2" charset="0"/>
                <a:cs typeface="Poppins" panose="00000500000000000000" pitchFamily="2" charset="0"/>
              </a:rPr>
              <a:t>Abertura de requerimentos sem documentos</a:t>
            </a:r>
          </a:p>
        </p:txBody>
      </p:sp>
      <p:sp>
        <p:nvSpPr>
          <p:cNvPr id="10" name="CaixaDeTexto 9">
            <a:extLst>
              <a:ext uri="{FF2B5EF4-FFF2-40B4-BE49-F238E27FC236}">
                <a16:creationId xmlns:a16="http://schemas.microsoft.com/office/drawing/2014/main" id="{E0478AE6-9B94-32CC-0EFE-475EF8CEB07E}"/>
              </a:ext>
            </a:extLst>
          </p:cNvPr>
          <p:cNvSpPr txBox="1"/>
          <p:nvPr/>
        </p:nvSpPr>
        <p:spPr>
          <a:xfrm>
            <a:off x="377301" y="2175968"/>
            <a:ext cx="11437397" cy="2954655"/>
          </a:xfrm>
          <a:prstGeom prst="rect">
            <a:avLst/>
          </a:prstGeom>
          <a:noFill/>
        </p:spPr>
        <p:txBody>
          <a:bodyPr wrap="square">
            <a:spAutoFit/>
          </a:bodyPr>
          <a:lstStyle/>
          <a:p>
            <a:pPr algn="just"/>
            <a:r>
              <a:rPr lang="pt-BR" sz="2000" dirty="0">
                <a:latin typeface="Poppins" panose="00000500000000000000" pitchFamily="2" charset="0"/>
                <a:cs typeface="Poppins" panose="00000500000000000000" pitchFamily="2" charset="0"/>
              </a:rPr>
              <a:t>Principais </a:t>
            </a:r>
            <a:r>
              <a:rPr lang="pt-BR" sz="2400" b="1" dirty="0">
                <a:latin typeface="Poppins" panose="00000500000000000000" pitchFamily="2" charset="0"/>
                <a:cs typeface="Poppins" panose="00000500000000000000" pitchFamily="2" charset="0"/>
              </a:rPr>
              <a:t>dificuldades para os RPPS</a:t>
            </a:r>
            <a:r>
              <a:rPr lang="pt-BR" sz="2000" dirty="0">
                <a:latin typeface="Poppins" panose="00000500000000000000" pitchFamily="2" charset="0"/>
                <a:cs typeface="Poppins" panose="00000500000000000000" pitchFamily="2" charset="0"/>
              </a:rPr>
              <a:t>: </a:t>
            </a:r>
          </a:p>
          <a:p>
            <a:pPr algn="just"/>
            <a:endParaRPr lang="pt-BR" dirty="0">
              <a:latin typeface="Poppins" panose="00000500000000000000" pitchFamily="2" charset="0"/>
              <a:cs typeface="Poppins" panose="00000500000000000000" pitchFamily="2" charset="0"/>
            </a:endParaRPr>
          </a:p>
          <a:p>
            <a:pPr algn="just"/>
            <a:r>
              <a:rPr lang="pt-BR" b="1" dirty="0">
                <a:latin typeface="Poppins" panose="00000500000000000000" pitchFamily="2" charset="0"/>
                <a:cs typeface="Poppins" panose="00000500000000000000" pitchFamily="2" charset="0"/>
              </a:rPr>
              <a:t>Não possuímos um fonte de consulta </a:t>
            </a:r>
            <a:r>
              <a:rPr lang="pt-BR" dirty="0">
                <a:latin typeface="Poppins" panose="00000500000000000000" pitchFamily="2" charset="0"/>
                <a:cs typeface="Poppins" panose="00000500000000000000" pitchFamily="2" charset="0"/>
              </a:rPr>
              <a:t>dos dados de benefícios do RGPS, enquanto o INSS pode consultar os processos nos Tribunais de Contas;</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Com a CTC só é possível confirmar o tempo no Regime de Origem, Data de Ingresso e Data de Desvinculação, não sendo possível verificar concomitâncias; </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Mesmo com o normativo interno, </a:t>
            </a:r>
            <a:r>
              <a:rPr lang="pt-BR" b="1" dirty="0">
                <a:latin typeface="Poppins" panose="00000500000000000000" pitchFamily="2" charset="0"/>
                <a:cs typeface="Poppins" panose="00000500000000000000" pitchFamily="2" charset="0"/>
              </a:rPr>
              <a:t>os analistas do INSS continuam abrindo exigência </a:t>
            </a:r>
            <a:r>
              <a:rPr lang="pt-BR" dirty="0">
                <a:latin typeface="Poppins" panose="00000500000000000000" pitchFamily="2" charset="0"/>
                <a:cs typeface="Poppins" panose="00000500000000000000" pitchFamily="2" charset="0"/>
              </a:rPr>
              <a:t>para anexar documentos.</a:t>
            </a:r>
          </a:p>
        </p:txBody>
      </p:sp>
      <p:sp>
        <p:nvSpPr>
          <p:cNvPr id="16" name="CaixaDeTexto 15">
            <a:extLst>
              <a:ext uri="{FF2B5EF4-FFF2-40B4-BE49-F238E27FC236}">
                <a16:creationId xmlns:a16="http://schemas.microsoft.com/office/drawing/2014/main" id="{68E486C4-6FAA-F1CB-9C34-4C55C01E04A6}"/>
              </a:ext>
            </a:extLst>
          </p:cNvPr>
          <p:cNvSpPr txBox="1"/>
          <p:nvPr/>
        </p:nvSpPr>
        <p:spPr>
          <a:xfrm>
            <a:off x="1782147" y="5148611"/>
            <a:ext cx="10230602" cy="1667316"/>
          </a:xfrm>
          <a:prstGeom prst="rect">
            <a:avLst/>
          </a:prstGeom>
          <a:noFill/>
        </p:spPr>
        <p:txBody>
          <a:bodyPr wrap="square">
            <a:spAutoFit/>
          </a:bodyPr>
          <a:lstStyle/>
          <a:p>
            <a:pPr algn="just">
              <a:lnSpc>
                <a:spcPct val="107000"/>
              </a:lnSpc>
              <a:spcAft>
                <a:spcPts val="750"/>
              </a:spcAft>
            </a:pPr>
            <a:r>
              <a:rPr lang="pt-BR" sz="1800" b="1"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Art. 9º da Portaria MPS nº 1.400, de 2024</a:t>
            </a:r>
          </a:p>
          <a:p>
            <a:pPr algn="just">
              <a:lnSpc>
                <a:spcPct val="107000"/>
              </a:lnSpc>
              <a:spcAft>
                <a:spcPts val="750"/>
              </a:spcAft>
            </a:pPr>
            <a:r>
              <a:rPr lang="pt-BR" sz="1800"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11. Fica autorizada a disponibilização aos entes federativos, por meio do sistema Comprev, dos </a:t>
            </a:r>
            <a:r>
              <a:rPr lang="pt-BR"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dados funcionais, previdenciários e de registros civis constantes de bases governamentais</a:t>
            </a:r>
            <a:r>
              <a:rPr lang="pt-BR" sz="1800"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tais como o nascimento, casamento e óbito de segurados e </a:t>
            </a:r>
            <a:r>
              <a:rPr lang="pt-BR" sz="1800" kern="0" dirty="0" err="1">
                <a:solidFill>
                  <a:srgbClr val="000000"/>
                </a:solidFill>
                <a:effectLst/>
                <a:latin typeface="Poppins" panose="00000500000000000000" pitchFamily="2" charset="0"/>
                <a:ea typeface="Times New Roman" panose="02020603050405020304" pitchFamily="18" charset="0"/>
                <a:cs typeface="Poppins" panose="00000500000000000000" pitchFamily="2" charset="0"/>
              </a:rPr>
              <a:t>ex-segurados</a:t>
            </a:r>
            <a:r>
              <a:rPr lang="pt-BR" sz="1800"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dos RPPS e seus dependentes e </a:t>
            </a:r>
            <a:r>
              <a:rPr lang="pt-BR"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concessão e cessação de benefícios.</a:t>
            </a:r>
            <a:endParaRPr lang="pt-BR" sz="1800" b="1" kern="100" dirty="0">
              <a:solidFill>
                <a:srgbClr val="FF9900"/>
              </a:solidFill>
              <a:effectLst/>
              <a:latin typeface="Poppins" panose="00000500000000000000" pitchFamily="2" charset="0"/>
              <a:ea typeface="Aptos" panose="020B0004020202020204" pitchFamily="34" charset="0"/>
              <a:cs typeface="Poppins" panose="00000500000000000000" pitchFamily="2" charset="0"/>
            </a:endParaRPr>
          </a:p>
        </p:txBody>
      </p:sp>
    </p:spTree>
    <p:extLst>
      <p:ext uri="{BB962C8B-B14F-4D97-AF65-F5344CB8AC3E}">
        <p14:creationId xmlns:p14="http://schemas.microsoft.com/office/powerpoint/2010/main" val="1620569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2" name="CaixaDeTexto 11">
            <a:extLst>
              <a:ext uri="{FF2B5EF4-FFF2-40B4-BE49-F238E27FC236}">
                <a16:creationId xmlns:a16="http://schemas.microsoft.com/office/drawing/2014/main" id="{0FB942E3-0EE2-AD55-A016-C200AFFF3384}"/>
              </a:ext>
            </a:extLst>
          </p:cNvPr>
          <p:cNvSpPr txBox="1"/>
          <p:nvPr/>
        </p:nvSpPr>
        <p:spPr>
          <a:xfrm>
            <a:off x="993290" y="1974128"/>
            <a:ext cx="10712431" cy="1846659"/>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10. A comprovação do tempo de contribuição para fins de contagem recíproca e compensação financeira previstas no § 9º e 9º-A do art. 201 da Constituição Federal </a:t>
            </a:r>
            <a:r>
              <a:rPr lang="pt-BR" sz="2000" b="1" dirty="0">
                <a:solidFill>
                  <a:srgbClr val="FF9900"/>
                </a:solidFill>
                <a:latin typeface="Poppins" panose="00000500000000000000" pitchFamily="2" charset="0"/>
                <a:cs typeface="Poppins" panose="00000500000000000000" pitchFamily="2" charset="0"/>
              </a:rPr>
              <a:t>deverá observar o disposto na Portaria MTP nº 1.467, de 2022, ou nos atos normativos anteriores à sua publicação, e o disposto no Decreto nº 3.048, de 1999</a:t>
            </a:r>
            <a:r>
              <a:rPr lang="pt-BR" dirty="0">
                <a:latin typeface="Poppins" panose="00000500000000000000" pitchFamily="2" charset="0"/>
                <a:cs typeface="Poppins" panose="00000500000000000000" pitchFamily="2" charset="0"/>
              </a:rPr>
              <a:t>, inclusive quanto às hipóteses de tempos de serviço considerados como tempos de contribuição.</a:t>
            </a:r>
          </a:p>
        </p:txBody>
      </p:sp>
      <p:graphicFrame>
        <p:nvGraphicFramePr>
          <p:cNvPr id="3" name="Diagrama 2">
            <a:extLst>
              <a:ext uri="{FF2B5EF4-FFF2-40B4-BE49-F238E27FC236}">
                <a16:creationId xmlns:a16="http://schemas.microsoft.com/office/drawing/2014/main" id="{618C9669-6D02-A187-0264-2F5BBD2FB9ED}"/>
              </a:ext>
            </a:extLst>
          </p:cNvPr>
          <p:cNvGraphicFramePr/>
          <p:nvPr/>
        </p:nvGraphicFramePr>
        <p:xfrm>
          <a:off x="1482697" y="5104817"/>
          <a:ext cx="10475623" cy="813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Gráfico 8" descr="Selo ponto de interrogação com preenchimento sólido">
            <a:extLst>
              <a:ext uri="{FF2B5EF4-FFF2-40B4-BE49-F238E27FC236}">
                <a16:creationId xmlns:a16="http://schemas.microsoft.com/office/drawing/2014/main" id="{1F677B57-1BCA-2651-44C5-E1FAAB36570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54000" y="4835576"/>
            <a:ext cx="914400" cy="914400"/>
          </a:xfrm>
          <a:prstGeom prst="rect">
            <a:avLst/>
          </a:prstGeom>
        </p:spPr>
      </p:pic>
      <p:sp>
        <p:nvSpPr>
          <p:cNvPr id="10" name="CaixaDeTexto 9">
            <a:extLst>
              <a:ext uri="{FF2B5EF4-FFF2-40B4-BE49-F238E27FC236}">
                <a16:creationId xmlns:a16="http://schemas.microsoft.com/office/drawing/2014/main" id="{CF550720-7BF7-2CAB-4C3A-EB2ED071B30A}"/>
              </a:ext>
            </a:extLst>
          </p:cNvPr>
          <p:cNvSpPr txBox="1"/>
          <p:nvPr/>
        </p:nvSpPr>
        <p:spPr>
          <a:xfrm>
            <a:off x="113921" y="5749976"/>
            <a:ext cx="1208985" cy="369332"/>
          </a:xfrm>
          <a:prstGeom prst="rect">
            <a:avLst/>
          </a:prstGeom>
          <a:noFill/>
        </p:spPr>
        <p:txBody>
          <a:bodyPr wrap="none" rtlCol="0">
            <a:spAutoFit/>
          </a:bodyPr>
          <a:lstStyle/>
          <a:p>
            <a:r>
              <a:rPr lang="pt-BR" b="1" dirty="0">
                <a:latin typeface="Poppins" panose="00000500000000000000" pitchFamily="2" charset="0"/>
                <a:cs typeface="Poppins" panose="00000500000000000000" pitchFamily="2" charset="0"/>
              </a:rPr>
              <a:t>E antes? </a:t>
            </a:r>
          </a:p>
        </p:txBody>
      </p:sp>
      <p:sp>
        <p:nvSpPr>
          <p:cNvPr id="5" name="CaixaDeTexto 4">
            <a:extLst>
              <a:ext uri="{FF2B5EF4-FFF2-40B4-BE49-F238E27FC236}">
                <a16:creationId xmlns:a16="http://schemas.microsoft.com/office/drawing/2014/main" id="{693A18AD-6BEB-0EFF-DAA8-7A2EF1A32162}"/>
              </a:ext>
            </a:extLst>
          </p:cNvPr>
          <p:cNvSpPr txBox="1"/>
          <p:nvPr/>
        </p:nvSpPr>
        <p:spPr>
          <a:xfrm>
            <a:off x="2625951" y="372230"/>
            <a:ext cx="8214556" cy="584775"/>
          </a:xfrm>
          <a:prstGeom prst="rect">
            <a:avLst/>
          </a:prstGeom>
          <a:noFill/>
        </p:spPr>
        <p:txBody>
          <a:bodyPr wrap="none" rtlCol="0">
            <a:spAutoFit/>
          </a:bodyPr>
          <a:lstStyle/>
          <a:p>
            <a:r>
              <a:rPr lang="pt-BR" sz="3200" b="1" dirty="0">
                <a:solidFill>
                  <a:schemeClr val="bg2">
                    <a:lumMod val="50000"/>
                  </a:schemeClr>
                </a:solidFill>
                <a:latin typeface="Gisha" panose="020B0502040204020203"/>
              </a:rPr>
              <a:t>Como comprovar o tempo de outro regime?</a:t>
            </a:r>
          </a:p>
        </p:txBody>
      </p:sp>
      <p:sp>
        <p:nvSpPr>
          <p:cNvPr id="6" name="Freeform 3">
            <a:extLst>
              <a:ext uri="{FF2B5EF4-FFF2-40B4-BE49-F238E27FC236}">
                <a16:creationId xmlns:a16="http://schemas.microsoft.com/office/drawing/2014/main" id="{668D0ACF-C80B-FBEA-7A4C-0647B8182401}"/>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pt-BR"/>
          </a:p>
        </p:txBody>
      </p:sp>
    </p:spTree>
    <p:extLst>
      <p:ext uri="{BB962C8B-B14F-4D97-AF65-F5344CB8AC3E}">
        <p14:creationId xmlns:p14="http://schemas.microsoft.com/office/powerpoint/2010/main" val="131123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2" name="CaixaDeTexto 11">
            <a:extLst>
              <a:ext uri="{FF2B5EF4-FFF2-40B4-BE49-F238E27FC236}">
                <a16:creationId xmlns:a16="http://schemas.microsoft.com/office/drawing/2014/main" id="{0FB942E3-0EE2-AD55-A016-C200AFFF3384}"/>
              </a:ext>
            </a:extLst>
          </p:cNvPr>
          <p:cNvSpPr txBox="1"/>
          <p:nvPr/>
        </p:nvSpPr>
        <p:spPr>
          <a:xfrm>
            <a:off x="812184" y="1336166"/>
            <a:ext cx="10712431" cy="4739759"/>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24. Para fins de compensação previdenciária, </a:t>
            </a:r>
            <a:r>
              <a:rPr lang="pt-BR" sz="2000" b="1" dirty="0">
                <a:solidFill>
                  <a:srgbClr val="FF9900"/>
                </a:solidFill>
                <a:latin typeface="Poppins" panose="00000500000000000000" pitchFamily="2" charset="0"/>
                <a:cs typeface="Poppins" panose="00000500000000000000" pitchFamily="2" charset="0"/>
              </a:rPr>
              <a:t>é necessária a manutenção qualificada das bases de dados</a:t>
            </a:r>
            <a:r>
              <a:rPr lang="pt-BR" dirty="0">
                <a:latin typeface="Poppins" panose="00000500000000000000" pitchFamily="2" charset="0"/>
                <a:cs typeface="Poppins" panose="00000500000000000000" pitchFamily="2" charset="0"/>
              </a:rPr>
              <a:t>, com o fim de </a:t>
            </a:r>
            <a:r>
              <a:rPr lang="pt-BR" sz="2000" b="1" dirty="0">
                <a:solidFill>
                  <a:srgbClr val="89B3D9"/>
                </a:solidFill>
                <a:latin typeface="Poppins" panose="00000500000000000000" pitchFamily="2" charset="0"/>
                <a:cs typeface="Poppins" panose="00000500000000000000" pitchFamily="2" charset="0"/>
              </a:rPr>
              <a:t>assegurar um cálculo mais preciso e garantir a cessação do requerimento de forma automática em caso de óbito</a:t>
            </a:r>
            <a:r>
              <a:rPr lang="pt-BR" dirty="0">
                <a:latin typeface="Poppins" panose="00000500000000000000" pitchFamily="2" charset="0"/>
                <a:cs typeface="Poppins" panose="00000500000000000000" pitchFamily="2" charset="0"/>
              </a:rPr>
              <a:t>, evitando a cobrança de glosa.</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Art. 25. As informações dos dados cadastrais dos requerimentos de compensação previdenciária </a:t>
            </a:r>
            <a:r>
              <a:rPr lang="pt-BR" sz="2000" b="1" dirty="0">
                <a:solidFill>
                  <a:srgbClr val="FF9900"/>
                </a:solidFill>
                <a:latin typeface="Poppins" panose="00000500000000000000" pitchFamily="2" charset="0"/>
                <a:cs typeface="Poppins" panose="00000500000000000000" pitchFamily="2" charset="0"/>
              </a:rPr>
              <a:t>serão migradas das bases de dados da Receita Federal do Brasil - RFB e do Cadastro Nacional de Informações Sociais - CNIS</a:t>
            </a:r>
            <a:r>
              <a:rPr lang="pt-BR" dirty="0">
                <a:latin typeface="Poppins" panose="00000500000000000000" pitchFamily="2" charset="0"/>
                <a:cs typeface="Poppins" panose="00000500000000000000" pitchFamily="2" charset="0"/>
              </a:rPr>
              <a:t>, em que o </a:t>
            </a:r>
            <a:r>
              <a:rPr lang="pt-BR" b="1" dirty="0">
                <a:solidFill>
                  <a:srgbClr val="89B3D9"/>
                </a:solidFill>
                <a:latin typeface="Poppins" panose="00000500000000000000" pitchFamily="2" charset="0"/>
                <a:cs typeface="Poppins" panose="00000500000000000000" pitchFamily="2" charset="0"/>
              </a:rPr>
              <a:t>nome, data de nascimento e nome da mãe são migrados da RFB</a:t>
            </a:r>
            <a:r>
              <a:rPr lang="pt-BR" dirty="0">
                <a:latin typeface="Poppins" panose="00000500000000000000" pitchFamily="2" charset="0"/>
                <a:cs typeface="Poppins" panose="00000500000000000000" pitchFamily="2" charset="0"/>
              </a:rPr>
              <a:t> e </a:t>
            </a:r>
            <a:r>
              <a:rPr lang="pt-BR" b="1" dirty="0">
                <a:solidFill>
                  <a:srgbClr val="666666"/>
                </a:solidFill>
                <a:latin typeface="Poppins" panose="00000500000000000000" pitchFamily="2" charset="0"/>
                <a:cs typeface="Poppins" panose="00000500000000000000" pitchFamily="2" charset="0"/>
              </a:rPr>
              <a:t>NIT e sexo são migrados do CNIS</a:t>
            </a:r>
            <a:r>
              <a:rPr lang="pt-BR" dirty="0">
                <a:latin typeface="Poppins" panose="00000500000000000000" pitchFamily="2" charset="0"/>
                <a:cs typeface="Poppins" panose="00000500000000000000" pitchFamily="2" charset="0"/>
              </a:rPr>
              <a:t>, bem como, de forma subsidiária, o nome da mãe será migrado do CNIS, se este dado não estiver disponível na RFB.</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Art. 26. </a:t>
            </a:r>
            <a:r>
              <a:rPr lang="pt-BR" sz="2000" b="1" dirty="0">
                <a:solidFill>
                  <a:srgbClr val="FF9900"/>
                </a:solidFill>
                <a:latin typeface="Poppins" panose="00000500000000000000" pitchFamily="2" charset="0"/>
                <a:cs typeface="Poppins" panose="00000500000000000000" pitchFamily="2" charset="0"/>
              </a:rPr>
              <a:t>Cabe ao regime instituidor manter cadastro atualizado dos seus beneficiários e dependentes</a:t>
            </a:r>
            <a:r>
              <a:rPr lang="pt-BR" dirty="0">
                <a:latin typeface="Poppins" panose="00000500000000000000" pitchFamily="2" charset="0"/>
                <a:cs typeface="Poppins" panose="00000500000000000000" pitchFamily="2" charset="0"/>
              </a:rPr>
              <a:t>, de acordo com o art. 75 da Portaria MTP nº 1.467, de 2022 e § 13 do art. 8º da Instrução Normativa PRES/INSS nº 128, de 2022.</a:t>
            </a:r>
          </a:p>
          <a:p>
            <a:pPr algn="just"/>
            <a:endParaRPr lang="pt-BR" dirty="0">
              <a:latin typeface="Poppins" panose="00000500000000000000" pitchFamily="2" charset="0"/>
              <a:cs typeface="Poppins" panose="00000500000000000000" pitchFamily="2" charset="0"/>
            </a:endParaRPr>
          </a:p>
        </p:txBody>
      </p:sp>
      <p:sp>
        <p:nvSpPr>
          <p:cNvPr id="32" name="Google Shape;1491;p70">
            <a:extLst>
              <a:ext uri="{FF2B5EF4-FFF2-40B4-BE49-F238E27FC236}">
                <a16:creationId xmlns:a16="http://schemas.microsoft.com/office/drawing/2014/main" id="{3B3BC7D6-131D-ED2F-0FB6-01D86A6681BA}"/>
              </a:ext>
            </a:extLst>
          </p:cNvPr>
          <p:cNvSpPr/>
          <p:nvPr/>
        </p:nvSpPr>
        <p:spPr>
          <a:xfrm>
            <a:off x="954889" y="1402702"/>
            <a:ext cx="169061" cy="268644"/>
          </a:xfrm>
          <a:custGeom>
            <a:avLst/>
            <a:gdLst/>
            <a:ahLst/>
            <a:cxnLst/>
            <a:rect l="l" t="t" r="r" b="b"/>
            <a:pathLst>
              <a:path w="1956" h="2684" extrusionOk="0">
                <a:moveTo>
                  <a:pt x="1" y="0"/>
                </a:moveTo>
                <a:lnTo>
                  <a:pt x="787" y="1342"/>
                </a:lnTo>
                <a:lnTo>
                  <a:pt x="1" y="2683"/>
                </a:lnTo>
                <a:lnTo>
                  <a:pt x="1955" y="1342"/>
                </a:lnTo>
                <a:lnTo>
                  <a:pt x="1" y="0"/>
                </a:lnTo>
                <a:close/>
              </a:path>
            </a:pathLst>
          </a:custGeom>
          <a:noFill/>
          <a:ln w="12700"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218" name="Picture 2">
            <a:extLst>
              <a:ext uri="{FF2B5EF4-FFF2-40B4-BE49-F238E27FC236}">
                <a16:creationId xmlns:a16="http://schemas.microsoft.com/office/drawing/2014/main" id="{35B61E8D-CAA5-7659-0255-FF86ACCEA6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6448" y="5929205"/>
            <a:ext cx="710777" cy="6096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BB Marca">
            <a:extLst>
              <a:ext uri="{FF2B5EF4-FFF2-40B4-BE49-F238E27FC236}">
                <a16:creationId xmlns:a16="http://schemas.microsoft.com/office/drawing/2014/main" id="{B3803B91-86A0-68BA-6141-302E370E70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8819" y="5853047"/>
            <a:ext cx="1231900" cy="68575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m 9" descr="Logotipo&#10;&#10;Descrição gerada automaticamente">
            <a:extLst>
              <a:ext uri="{FF2B5EF4-FFF2-40B4-BE49-F238E27FC236}">
                <a16:creationId xmlns:a16="http://schemas.microsoft.com/office/drawing/2014/main" id="{6B92BE4B-5304-2E2E-AAF0-D38AFAEE95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47280" y="5995514"/>
            <a:ext cx="930775" cy="476977"/>
          </a:xfrm>
          <a:prstGeom prst="rect">
            <a:avLst/>
          </a:prstGeom>
        </p:spPr>
      </p:pic>
      <p:pic>
        <p:nvPicPr>
          <p:cNvPr id="13" name="Imagem 12" descr="Imagem de desenho animado&#10;&#10;Descrição gerada automaticamente com confiança média">
            <a:extLst>
              <a:ext uri="{FF2B5EF4-FFF2-40B4-BE49-F238E27FC236}">
                <a16:creationId xmlns:a16="http://schemas.microsoft.com/office/drawing/2014/main" id="{75111211-5245-359D-53B3-0385C9F5D6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1338" y="6096848"/>
            <a:ext cx="1213368" cy="274311"/>
          </a:xfrm>
          <a:prstGeom prst="rect">
            <a:avLst/>
          </a:prstGeom>
        </p:spPr>
      </p:pic>
      <p:sp>
        <p:nvSpPr>
          <p:cNvPr id="4" name="CaixaDeTexto 3">
            <a:extLst>
              <a:ext uri="{FF2B5EF4-FFF2-40B4-BE49-F238E27FC236}">
                <a16:creationId xmlns:a16="http://schemas.microsoft.com/office/drawing/2014/main" id="{7DD3C17D-0BDA-B5D8-ECDC-A0C34E066D95}"/>
              </a:ext>
            </a:extLst>
          </p:cNvPr>
          <p:cNvSpPr txBox="1"/>
          <p:nvPr/>
        </p:nvSpPr>
        <p:spPr>
          <a:xfrm>
            <a:off x="3492606" y="354825"/>
            <a:ext cx="4469493" cy="584775"/>
          </a:xfrm>
          <a:prstGeom prst="rect">
            <a:avLst/>
          </a:prstGeom>
          <a:noFill/>
        </p:spPr>
        <p:txBody>
          <a:bodyPr wrap="none" rtlCol="0">
            <a:spAutoFit/>
          </a:bodyPr>
          <a:lstStyle/>
          <a:p>
            <a:r>
              <a:rPr lang="pt-BR" sz="3200" b="1" dirty="0">
                <a:solidFill>
                  <a:srgbClr val="035193"/>
                </a:solidFill>
                <a:latin typeface="Gisha" panose="020B0502040204020203"/>
              </a:rPr>
              <a:t>Ajuste </a:t>
            </a:r>
            <a:r>
              <a:rPr lang="pt-BR" sz="2400" b="1" dirty="0">
                <a:solidFill>
                  <a:srgbClr val="035193"/>
                </a:solidFill>
                <a:latin typeface="Gisha" panose="020B0502040204020203"/>
              </a:rPr>
              <a:t>de dados cadastrais</a:t>
            </a:r>
          </a:p>
        </p:txBody>
      </p:sp>
      <p:sp>
        <p:nvSpPr>
          <p:cNvPr id="5" name="Freeform 3">
            <a:extLst>
              <a:ext uri="{FF2B5EF4-FFF2-40B4-BE49-F238E27FC236}">
                <a16:creationId xmlns:a16="http://schemas.microsoft.com/office/drawing/2014/main" id="{2D2DF660-6204-6C88-D93C-605858321C40}"/>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pt-BR"/>
          </a:p>
        </p:txBody>
      </p:sp>
    </p:spTree>
    <p:extLst>
      <p:ext uri="{BB962C8B-B14F-4D97-AF65-F5344CB8AC3E}">
        <p14:creationId xmlns:p14="http://schemas.microsoft.com/office/powerpoint/2010/main" val="175936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03DD98E-A4D8-D1B7-8C35-153BBA371807}"/>
              </a:ext>
            </a:extLst>
          </p:cNvPr>
          <p:cNvSpPr txBox="1"/>
          <p:nvPr/>
        </p:nvSpPr>
        <p:spPr>
          <a:xfrm>
            <a:off x="2511684" y="263527"/>
            <a:ext cx="7168629" cy="646331"/>
          </a:xfrm>
          <a:prstGeom prst="rect">
            <a:avLst/>
          </a:prstGeom>
          <a:noFill/>
        </p:spPr>
        <p:txBody>
          <a:bodyPr wrap="none" rtlCol="0">
            <a:spAutoFit/>
          </a:bodyPr>
          <a:lstStyle/>
          <a:p>
            <a:r>
              <a:rPr lang="pt-BR" sz="2400" b="1" dirty="0">
                <a:solidFill>
                  <a:schemeClr val="accent5">
                    <a:lumMod val="75000"/>
                  </a:schemeClr>
                </a:solidFill>
                <a:latin typeface="Gisha" panose="020B0502040204020203"/>
              </a:rPr>
              <a:t>Como calcular o </a:t>
            </a:r>
            <a:r>
              <a:rPr lang="pt-BR" sz="3600" b="1" dirty="0">
                <a:solidFill>
                  <a:schemeClr val="accent5">
                    <a:lumMod val="75000"/>
                  </a:schemeClr>
                </a:solidFill>
                <a:latin typeface="Gisha" panose="020B0502040204020203"/>
              </a:rPr>
              <a:t>valor da compensação</a:t>
            </a:r>
            <a:r>
              <a:rPr lang="pt-BR" sz="2400" b="1" dirty="0">
                <a:solidFill>
                  <a:schemeClr val="accent5">
                    <a:lumMod val="75000"/>
                  </a:schemeClr>
                </a:solidFill>
                <a:latin typeface="Gisha" panose="020B0502040204020203"/>
              </a:rPr>
              <a:t>?</a:t>
            </a:r>
          </a:p>
        </p:txBody>
      </p:sp>
      <p:sp>
        <p:nvSpPr>
          <p:cNvPr id="7" name="Retângulo 6">
            <a:extLst>
              <a:ext uri="{FF2B5EF4-FFF2-40B4-BE49-F238E27FC236}">
                <a16:creationId xmlns:a16="http://schemas.microsoft.com/office/drawing/2014/main" id="{418EA0B2-5353-8FC2-CBEC-4F92DFE6B8B9}"/>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Freeform 3">
            <a:extLst>
              <a:ext uri="{FF2B5EF4-FFF2-40B4-BE49-F238E27FC236}">
                <a16:creationId xmlns:a16="http://schemas.microsoft.com/office/drawing/2014/main" id="{891A8E4F-D1EA-D75E-2E68-15A736B8279A}"/>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3" name="CaixaDeTexto 2">
            <a:extLst>
              <a:ext uri="{FF2B5EF4-FFF2-40B4-BE49-F238E27FC236}">
                <a16:creationId xmlns:a16="http://schemas.microsoft.com/office/drawing/2014/main" id="{67526DA3-A57A-DDB1-B3CE-7F8FA1FA2119}"/>
              </a:ext>
            </a:extLst>
          </p:cNvPr>
          <p:cNvSpPr txBox="1"/>
          <p:nvPr/>
        </p:nvSpPr>
        <p:spPr>
          <a:xfrm>
            <a:off x="495273" y="1376585"/>
            <a:ext cx="11419919" cy="4785926"/>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2000" dirty="0">
                <a:latin typeface="Gisha" panose="020B0502040204020203"/>
              </a:rPr>
              <a:t>Art. 6º  O valor da compensação financeira será o </a:t>
            </a:r>
            <a:r>
              <a:rPr lang="pt-BR" sz="2600" b="1" dirty="0">
                <a:latin typeface="Gisha" panose="020B0502040204020203"/>
              </a:rPr>
              <a:t>resultado da multiplicação do percentual apurado com base nas informações a que se refere o inciso III do caput do art. 5º </a:t>
            </a:r>
            <a:r>
              <a:rPr lang="pt-BR" sz="2000" dirty="0">
                <a:latin typeface="Gisha" panose="020B0502040204020203"/>
              </a:rPr>
              <a:t>pelo:</a:t>
            </a:r>
          </a:p>
          <a:p>
            <a:pPr algn="just"/>
            <a:endParaRPr lang="pt-BR" sz="2000" dirty="0">
              <a:latin typeface="Gisha" panose="020B0502040204020203"/>
            </a:endParaRPr>
          </a:p>
          <a:p>
            <a:pPr algn="just"/>
            <a:r>
              <a:rPr lang="pt-BR" sz="2000" dirty="0">
                <a:latin typeface="Gisha" panose="020B0502040204020203"/>
              </a:rPr>
              <a:t>I - </a:t>
            </a:r>
            <a:r>
              <a:rPr lang="pt-BR" sz="2600" b="1" dirty="0">
                <a:latin typeface="Gisha" panose="020B0502040204020203"/>
              </a:rPr>
              <a:t>valor da renda mensal inicial </a:t>
            </a:r>
            <a:r>
              <a:rPr lang="pt-BR" sz="2000" dirty="0">
                <a:latin typeface="Gisha" panose="020B0502040204020203"/>
              </a:rPr>
              <a:t>quando o regime instituidor for o RGPS; ou</a:t>
            </a:r>
          </a:p>
          <a:p>
            <a:pPr algn="just"/>
            <a:endParaRPr lang="pt-BR" sz="2000" dirty="0">
              <a:latin typeface="Gisha" panose="020B0502040204020203"/>
            </a:endParaRPr>
          </a:p>
          <a:p>
            <a:pPr algn="just"/>
            <a:r>
              <a:rPr lang="pt-BR" sz="2000" dirty="0">
                <a:latin typeface="Gisha" panose="020B0502040204020203"/>
              </a:rPr>
              <a:t>II - </a:t>
            </a:r>
            <a:r>
              <a:rPr lang="pt-BR" sz="2600" b="1" dirty="0">
                <a:latin typeface="Gisha" panose="020B0502040204020203"/>
              </a:rPr>
              <a:t>valor do benefício pago pelo regime instituidor ou pelo valor da renda mensal inicial</a:t>
            </a:r>
            <a:r>
              <a:rPr lang="pt-BR" sz="2600" dirty="0">
                <a:latin typeface="Gisha" panose="020B0502040204020203"/>
              </a:rPr>
              <a:t>, </a:t>
            </a:r>
            <a:r>
              <a:rPr lang="pt-BR" sz="2600" b="1" u="sng" dirty="0">
                <a:latin typeface="Gisha" panose="020B0502040204020203"/>
              </a:rPr>
              <a:t>o que for menor</a:t>
            </a:r>
            <a:r>
              <a:rPr lang="pt-BR" sz="2000" dirty="0">
                <a:latin typeface="Gisha" panose="020B0502040204020203"/>
              </a:rPr>
              <a:t>, quando o regime instituidor for o RPPS.</a:t>
            </a:r>
          </a:p>
          <a:p>
            <a:pPr algn="just"/>
            <a:endParaRPr lang="pt-BR" sz="2000" dirty="0">
              <a:latin typeface="Gisha" panose="020B0502040204020203"/>
            </a:endParaRPr>
          </a:p>
          <a:p>
            <a:pPr algn="just"/>
            <a:r>
              <a:rPr lang="pt-BR" sz="2200" dirty="0">
                <a:latin typeface="Gisha" panose="020B0502040204020203"/>
              </a:rPr>
              <a:t>§ 1º  A renda mensal inicial de que trata o caput será calculada de acordo com as normas aplicáveis aos benefícios concedidos pelo regime de origem, na data da desvinculação desse regime.</a:t>
            </a:r>
            <a:endParaRPr lang="pt-BR" sz="2200" dirty="0">
              <a:latin typeface="Gisha" panose="020B0502040204020203"/>
              <a:cs typeface="Gisha" panose="020B0502040204020203"/>
            </a:endParaRPr>
          </a:p>
        </p:txBody>
      </p:sp>
    </p:spTree>
    <p:extLst>
      <p:ext uri="{BB962C8B-B14F-4D97-AF65-F5344CB8AC3E}">
        <p14:creationId xmlns:p14="http://schemas.microsoft.com/office/powerpoint/2010/main" val="527324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732E0581-73A3-6285-F9D8-449468A23D86}"/>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D03DD98E-A4D8-D1B7-8C35-153BBA371807}"/>
              </a:ext>
            </a:extLst>
          </p:cNvPr>
          <p:cNvSpPr txBox="1"/>
          <p:nvPr/>
        </p:nvSpPr>
        <p:spPr>
          <a:xfrm>
            <a:off x="2663552" y="340121"/>
            <a:ext cx="7168629" cy="646331"/>
          </a:xfrm>
          <a:prstGeom prst="rect">
            <a:avLst/>
          </a:prstGeom>
          <a:noFill/>
        </p:spPr>
        <p:txBody>
          <a:bodyPr wrap="none" rtlCol="0">
            <a:spAutoFit/>
          </a:bodyPr>
          <a:lstStyle/>
          <a:p>
            <a:r>
              <a:rPr lang="pt-BR" sz="2400" b="1" dirty="0">
                <a:solidFill>
                  <a:schemeClr val="accent5">
                    <a:lumMod val="75000"/>
                  </a:schemeClr>
                </a:solidFill>
                <a:latin typeface="Gisha" panose="020B0502040204020203"/>
              </a:rPr>
              <a:t>Como calcular o </a:t>
            </a:r>
            <a:r>
              <a:rPr lang="pt-BR" sz="3600" b="1" dirty="0">
                <a:solidFill>
                  <a:schemeClr val="accent5">
                    <a:lumMod val="75000"/>
                  </a:schemeClr>
                </a:solidFill>
                <a:latin typeface="Gisha" panose="020B0502040204020203"/>
              </a:rPr>
              <a:t>valor da compensação</a:t>
            </a:r>
            <a:r>
              <a:rPr lang="pt-BR" sz="2400" b="1" dirty="0">
                <a:solidFill>
                  <a:schemeClr val="accent5">
                    <a:lumMod val="75000"/>
                  </a:schemeClr>
                </a:solidFill>
                <a:latin typeface="Gisha" panose="020B0502040204020203"/>
              </a:rPr>
              <a:t>?</a:t>
            </a:r>
          </a:p>
        </p:txBody>
      </p:sp>
      <p:sp>
        <p:nvSpPr>
          <p:cNvPr id="4" name="CaixaDeTexto 3">
            <a:extLst>
              <a:ext uri="{FF2B5EF4-FFF2-40B4-BE49-F238E27FC236}">
                <a16:creationId xmlns:a16="http://schemas.microsoft.com/office/drawing/2014/main" id="{8458220A-D4E4-9CEF-ED5A-A9D66086D566}"/>
              </a:ext>
            </a:extLst>
          </p:cNvPr>
          <p:cNvSpPr txBox="1"/>
          <p:nvPr/>
        </p:nvSpPr>
        <p:spPr>
          <a:xfrm>
            <a:off x="298813" y="824013"/>
            <a:ext cx="11419919" cy="5693866"/>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2000" dirty="0">
                <a:latin typeface="Gisha" panose="020B0502040204020203"/>
              </a:rPr>
              <a:t>Art. 6º. .................................................................................................</a:t>
            </a:r>
          </a:p>
          <a:p>
            <a:pPr algn="just"/>
            <a:endParaRPr lang="pt-BR" sz="2000" dirty="0">
              <a:latin typeface="Gisha" panose="020B0502040204020203"/>
            </a:endParaRPr>
          </a:p>
          <a:p>
            <a:pPr algn="just"/>
            <a:r>
              <a:rPr lang="pt-BR" sz="2000" dirty="0">
                <a:latin typeface="Gisha" panose="020B0502040204020203"/>
              </a:rPr>
              <a:t>§ 3º  A renda mensal inicial apurada </a:t>
            </a:r>
            <a:r>
              <a:rPr lang="pt-BR" sz="2600" b="1" dirty="0">
                <a:latin typeface="Gisha" panose="020B0502040204020203"/>
              </a:rPr>
              <a:t>será reajustada na forma prevista no art. 7º </a:t>
            </a:r>
            <a:r>
              <a:rPr lang="pt-BR" sz="2000" dirty="0">
                <a:latin typeface="Gisha" panose="020B0502040204020203"/>
              </a:rPr>
              <a:t>da data da desvinculação do regime de origem até a data da concessão do benefício pelo regime instituidor e o seu valor corrigido não poderá ser inferior ao valor do salário-mínimo e nem superior ao:</a:t>
            </a:r>
          </a:p>
          <a:p>
            <a:pPr algn="just"/>
            <a:endParaRPr lang="pt-BR" sz="2000" dirty="0">
              <a:latin typeface="Gisha" panose="020B0502040204020203"/>
            </a:endParaRPr>
          </a:p>
          <a:p>
            <a:pPr algn="just"/>
            <a:r>
              <a:rPr lang="pt-BR" sz="2000" dirty="0">
                <a:latin typeface="Gisha" panose="020B0502040204020203"/>
              </a:rPr>
              <a:t>I - valor da remuneração do cargo efetivo que o servidor teria no ente de origem na data imediatamente anterior à da concessão da aposentadoria pelo regime instituidor ou que teria servido de referência para a concessão da pensão pelo regime de origem; ou</a:t>
            </a:r>
          </a:p>
          <a:p>
            <a:pPr algn="just"/>
            <a:endParaRPr lang="pt-BR" sz="2000" dirty="0">
              <a:latin typeface="Gisha" panose="020B0502040204020203"/>
            </a:endParaRPr>
          </a:p>
          <a:p>
            <a:pPr algn="just"/>
            <a:r>
              <a:rPr lang="pt-BR" sz="2000" dirty="0">
                <a:latin typeface="Gisha" panose="020B0502040204020203"/>
              </a:rPr>
              <a:t>II - limite máximo dos benefícios pagos pelo RGPS, quando este for o regime de origem.</a:t>
            </a:r>
          </a:p>
          <a:p>
            <a:pPr algn="just"/>
            <a:endParaRPr lang="pt-BR" sz="2000" dirty="0">
              <a:latin typeface="Gisha" panose="020B0502040204020203"/>
              <a:cs typeface="Gisha" panose="020B0502040204020203"/>
            </a:endParaRPr>
          </a:p>
          <a:p>
            <a:pPr algn="just"/>
            <a:r>
              <a:rPr lang="pt-BR" sz="2000" dirty="0">
                <a:latin typeface="Gisha" panose="020B0502040204020203"/>
                <a:cs typeface="Gisha" panose="020B0502040204020203"/>
              </a:rPr>
              <a:t>Art. 7º  O valor da compensação financeira de que trata o art. 6º será reajustado </a:t>
            </a:r>
            <a:r>
              <a:rPr lang="pt-BR" sz="2600" b="1" dirty="0">
                <a:latin typeface="Gisha" panose="020B0502040204020203"/>
                <a:cs typeface="Gisha" panose="020B0502040204020203"/>
              </a:rPr>
              <a:t>nas mesmas datas e pelos mesmos índices de reajuste dos benefícios concedidos pelo RGPS.</a:t>
            </a:r>
          </a:p>
        </p:txBody>
      </p:sp>
      <p:sp>
        <p:nvSpPr>
          <p:cNvPr id="7" name="Retângulo 6">
            <a:extLst>
              <a:ext uri="{FF2B5EF4-FFF2-40B4-BE49-F238E27FC236}">
                <a16:creationId xmlns:a16="http://schemas.microsoft.com/office/drawing/2014/main" id="{EB13C194-7CD4-B044-548A-D55D3B44A8A9}"/>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3021189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Rapaz bonito personagem de desenho animado, calculadora brag | Vetor Premium">
            <a:extLst>
              <a:ext uri="{FF2B5EF4-FFF2-40B4-BE49-F238E27FC236}">
                <a16:creationId xmlns:a16="http://schemas.microsoft.com/office/drawing/2014/main" id="{CBACF5DA-BD7A-284C-1B8C-1173887CA02E}"/>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0229"/>
          <a:stretch/>
        </p:blipFill>
        <p:spPr bwMode="auto">
          <a:xfrm>
            <a:off x="9737984" y="147873"/>
            <a:ext cx="2078216" cy="1987826"/>
          </a:xfrm>
          <a:prstGeom prst="rect">
            <a:avLst/>
          </a:prstGeom>
          <a:noFill/>
          <a:extLst>
            <a:ext uri="{909E8E84-426E-40DD-AFC4-6F175D3DCCD1}">
              <a14:hiddenFill xmlns:a14="http://schemas.microsoft.com/office/drawing/2010/main">
                <a:solidFill>
                  <a:srgbClr val="FFFFFF"/>
                </a:solidFill>
              </a14:hiddenFill>
            </a:ext>
          </a:extLst>
        </p:spPr>
      </p:pic>
      <p:sp>
        <p:nvSpPr>
          <p:cNvPr id="2" name="CaixaDeTexto 1">
            <a:extLst>
              <a:ext uri="{FF2B5EF4-FFF2-40B4-BE49-F238E27FC236}">
                <a16:creationId xmlns:a16="http://schemas.microsoft.com/office/drawing/2014/main" id="{D03DD98E-A4D8-D1B7-8C35-153BBA371807}"/>
              </a:ext>
            </a:extLst>
          </p:cNvPr>
          <p:cNvSpPr txBox="1"/>
          <p:nvPr/>
        </p:nvSpPr>
        <p:spPr>
          <a:xfrm>
            <a:off x="2511685" y="222485"/>
            <a:ext cx="7168629" cy="646331"/>
          </a:xfrm>
          <a:prstGeom prst="rect">
            <a:avLst/>
          </a:prstGeom>
          <a:noFill/>
        </p:spPr>
        <p:txBody>
          <a:bodyPr wrap="none" rtlCol="0">
            <a:spAutoFit/>
          </a:bodyPr>
          <a:lstStyle/>
          <a:p>
            <a:r>
              <a:rPr lang="pt-BR" sz="2400" b="1" dirty="0">
                <a:solidFill>
                  <a:schemeClr val="accent5">
                    <a:lumMod val="75000"/>
                  </a:schemeClr>
                </a:solidFill>
                <a:latin typeface="Gisha" panose="020B0502040204020203"/>
              </a:rPr>
              <a:t>Como calcular o </a:t>
            </a:r>
            <a:r>
              <a:rPr lang="pt-BR" sz="3600" b="1" dirty="0">
                <a:solidFill>
                  <a:schemeClr val="accent5">
                    <a:lumMod val="75000"/>
                  </a:schemeClr>
                </a:solidFill>
                <a:latin typeface="Gisha" panose="020B0502040204020203"/>
              </a:rPr>
              <a:t>valor da compensação</a:t>
            </a:r>
            <a:r>
              <a:rPr lang="pt-BR" sz="2400" b="1" dirty="0">
                <a:solidFill>
                  <a:schemeClr val="accent5">
                    <a:lumMod val="75000"/>
                  </a:schemeClr>
                </a:solidFill>
                <a:latin typeface="Gisha" panose="020B0502040204020203"/>
              </a:rPr>
              <a:t>?</a:t>
            </a:r>
          </a:p>
        </p:txBody>
      </p:sp>
      <p:pic>
        <p:nvPicPr>
          <p:cNvPr id="4" name="Imagem 3">
            <a:extLst>
              <a:ext uri="{FF2B5EF4-FFF2-40B4-BE49-F238E27FC236}">
                <a16:creationId xmlns:a16="http://schemas.microsoft.com/office/drawing/2014/main" id="{516BA5A0-26BE-37D6-F503-E3C06274B262}"/>
              </a:ext>
            </a:extLst>
          </p:cNvPr>
          <p:cNvPicPr>
            <a:picLocks noChangeAspect="1"/>
          </p:cNvPicPr>
          <p:nvPr/>
        </p:nvPicPr>
        <p:blipFill>
          <a:blip r:embed="rId3"/>
          <a:stretch>
            <a:fillRect/>
          </a:stretch>
        </p:blipFill>
        <p:spPr>
          <a:xfrm>
            <a:off x="7396644" y="3162012"/>
            <a:ext cx="3712040" cy="754192"/>
          </a:xfrm>
          <a:prstGeom prst="rect">
            <a:avLst/>
          </a:prstGeom>
        </p:spPr>
      </p:pic>
      <p:pic>
        <p:nvPicPr>
          <p:cNvPr id="5" name="Imagem 4">
            <a:extLst>
              <a:ext uri="{FF2B5EF4-FFF2-40B4-BE49-F238E27FC236}">
                <a16:creationId xmlns:a16="http://schemas.microsoft.com/office/drawing/2014/main" id="{9590AEE9-C413-1DE1-9F04-7FDFA4CF4264}"/>
              </a:ext>
            </a:extLst>
          </p:cNvPr>
          <p:cNvPicPr>
            <a:picLocks noChangeAspect="1"/>
          </p:cNvPicPr>
          <p:nvPr/>
        </p:nvPicPr>
        <p:blipFill>
          <a:blip r:embed="rId4"/>
          <a:stretch>
            <a:fillRect/>
          </a:stretch>
        </p:blipFill>
        <p:spPr>
          <a:xfrm>
            <a:off x="1176392" y="5344839"/>
            <a:ext cx="9269119" cy="790685"/>
          </a:xfrm>
          <a:prstGeom prst="rect">
            <a:avLst/>
          </a:prstGeom>
        </p:spPr>
      </p:pic>
      <p:pic>
        <p:nvPicPr>
          <p:cNvPr id="6" name="Imagem 5">
            <a:extLst>
              <a:ext uri="{FF2B5EF4-FFF2-40B4-BE49-F238E27FC236}">
                <a16:creationId xmlns:a16="http://schemas.microsoft.com/office/drawing/2014/main" id="{9F3CFFB9-3930-7D70-461E-5D4CA4855368}"/>
              </a:ext>
            </a:extLst>
          </p:cNvPr>
          <p:cNvPicPr>
            <a:picLocks noChangeAspect="1"/>
          </p:cNvPicPr>
          <p:nvPr/>
        </p:nvPicPr>
        <p:blipFill>
          <a:blip r:embed="rId5"/>
          <a:stretch>
            <a:fillRect/>
          </a:stretch>
        </p:blipFill>
        <p:spPr>
          <a:xfrm>
            <a:off x="1176392" y="2322935"/>
            <a:ext cx="7744906" cy="714475"/>
          </a:xfrm>
          <a:prstGeom prst="rect">
            <a:avLst/>
          </a:prstGeom>
        </p:spPr>
      </p:pic>
      <p:sp>
        <p:nvSpPr>
          <p:cNvPr id="8" name="CaixaDeTexto 7">
            <a:extLst>
              <a:ext uri="{FF2B5EF4-FFF2-40B4-BE49-F238E27FC236}">
                <a16:creationId xmlns:a16="http://schemas.microsoft.com/office/drawing/2014/main" id="{C6CFF66D-BCB0-34FB-D384-0F6CB9B94AC7}"/>
              </a:ext>
            </a:extLst>
          </p:cNvPr>
          <p:cNvSpPr txBox="1"/>
          <p:nvPr/>
        </p:nvSpPr>
        <p:spPr>
          <a:xfrm>
            <a:off x="677025" y="1375657"/>
            <a:ext cx="340158" cy="461665"/>
          </a:xfrm>
          <a:prstGeom prst="rect">
            <a:avLst/>
          </a:prstGeom>
          <a:noFill/>
        </p:spPr>
        <p:txBody>
          <a:bodyPr wrap="none" rtlCol="0">
            <a:spAutoFit/>
          </a:bodyPr>
          <a:lstStyle/>
          <a:p>
            <a:r>
              <a:rPr lang="pt-BR" sz="2400" b="1" dirty="0">
                <a:solidFill>
                  <a:srgbClr val="FF0000"/>
                </a:solidFill>
                <a:latin typeface="Calibri" panose="020F0502020204030204" pitchFamily="34" charset="0"/>
                <a:cs typeface="Calibri" panose="020F0502020204030204" pitchFamily="34" charset="0"/>
              </a:rPr>
              <a:t>1</a:t>
            </a:r>
          </a:p>
        </p:txBody>
      </p:sp>
      <p:sp>
        <p:nvSpPr>
          <p:cNvPr id="9" name="CaixaDeTexto 8">
            <a:extLst>
              <a:ext uri="{FF2B5EF4-FFF2-40B4-BE49-F238E27FC236}">
                <a16:creationId xmlns:a16="http://schemas.microsoft.com/office/drawing/2014/main" id="{BF5C8D01-AC46-8958-E486-669EA53E8E38}"/>
              </a:ext>
            </a:extLst>
          </p:cNvPr>
          <p:cNvSpPr txBox="1"/>
          <p:nvPr/>
        </p:nvSpPr>
        <p:spPr>
          <a:xfrm>
            <a:off x="677025" y="2751563"/>
            <a:ext cx="340158" cy="461665"/>
          </a:xfrm>
          <a:prstGeom prst="rect">
            <a:avLst/>
          </a:prstGeom>
          <a:noFill/>
        </p:spPr>
        <p:txBody>
          <a:bodyPr wrap="none" rtlCol="0">
            <a:spAutoFit/>
          </a:bodyPr>
          <a:lstStyle/>
          <a:p>
            <a:r>
              <a:rPr lang="pt-BR" sz="2400" b="1" dirty="0">
                <a:solidFill>
                  <a:srgbClr val="FF0000"/>
                </a:solidFill>
                <a:latin typeface="Calibri" panose="020F0502020204030204" pitchFamily="34" charset="0"/>
                <a:cs typeface="Calibri" panose="020F0502020204030204" pitchFamily="34" charset="0"/>
              </a:rPr>
              <a:t>2</a:t>
            </a:r>
          </a:p>
        </p:txBody>
      </p:sp>
      <p:sp>
        <p:nvSpPr>
          <p:cNvPr id="12" name="CaixaDeTexto 11">
            <a:extLst>
              <a:ext uri="{FF2B5EF4-FFF2-40B4-BE49-F238E27FC236}">
                <a16:creationId xmlns:a16="http://schemas.microsoft.com/office/drawing/2014/main" id="{43CE82EC-67D1-60A3-2BCC-0C28CDC06751}"/>
              </a:ext>
            </a:extLst>
          </p:cNvPr>
          <p:cNvSpPr txBox="1"/>
          <p:nvPr/>
        </p:nvSpPr>
        <p:spPr>
          <a:xfrm>
            <a:off x="7953868" y="4320481"/>
            <a:ext cx="338554" cy="461665"/>
          </a:xfrm>
          <a:prstGeom prst="rect">
            <a:avLst/>
          </a:prstGeom>
          <a:noFill/>
        </p:spPr>
        <p:txBody>
          <a:bodyPr wrap="none" rtlCol="0">
            <a:spAutoFit/>
          </a:bodyPr>
          <a:lstStyle/>
          <a:p>
            <a:r>
              <a:rPr lang="pt-BR" sz="2400" b="1" dirty="0">
                <a:solidFill>
                  <a:srgbClr val="FF0000"/>
                </a:solidFill>
                <a:latin typeface="Calibri" panose="020F0502020204030204" pitchFamily="34" charset="0"/>
                <a:cs typeface="Calibri" panose="020F0502020204030204" pitchFamily="34" charset="0"/>
              </a:rPr>
              <a:t>=</a:t>
            </a:r>
          </a:p>
        </p:txBody>
      </p:sp>
      <p:sp>
        <p:nvSpPr>
          <p:cNvPr id="13" name="Elipse 12">
            <a:extLst>
              <a:ext uri="{FF2B5EF4-FFF2-40B4-BE49-F238E27FC236}">
                <a16:creationId xmlns:a16="http://schemas.microsoft.com/office/drawing/2014/main" id="{59AACBF2-74E4-E426-1CE6-7CFE2143A93E}"/>
              </a:ext>
            </a:extLst>
          </p:cNvPr>
          <p:cNvSpPr/>
          <p:nvPr/>
        </p:nvSpPr>
        <p:spPr>
          <a:xfrm>
            <a:off x="8772259" y="5370974"/>
            <a:ext cx="1719470" cy="64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8" name="Imagem 17">
            <a:extLst>
              <a:ext uri="{FF2B5EF4-FFF2-40B4-BE49-F238E27FC236}">
                <a16:creationId xmlns:a16="http://schemas.microsoft.com/office/drawing/2014/main" id="{CC1EB9C9-543E-4574-FC90-B96805325A26}"/>
              </a:ext>
            </a:extLst>
          </p:cNvPr>
          <p:cNvPicPr>
            <a:picLocks noChangeAspect="1"/>
          </p:cNvPicPr>
          <p:nvPr/>
        </p:nvPicPr>
        <p:blipFill>
          <a:blip r:embed="rId6"/>
          <a:stretch>
            <a:fillRect/>
          </a:stretch>
        </p:blipFill>
        <p:spPr>
          <a:xfrm>
            <a:off x="1176392" y="1231927"/>
            <a:ext cx="1990903" cy="806839"/>
          </a:xfrm>
          <a:prstGeom prst="rect">
            <a:avLst/>
          </a:prstGeom>
        </p:spPr>
      </p:pic>
      <p:pic>
        <p:nvPicPr>
          <p:cNvPr id="19" name="Imagem 18">
            <a:extLst>
              <a:ext uri="{FF2B5EF4-FFF2-40B4-BE49-F238E27FC236}">
                <a16:creationId xmlns:a16="http://schemas.microsoft.com/office/drawing/2014/main" id="{54510F69-8498-350A-77D5-A5EBAC212A95}"/>
              </a:ext>
            </a:extLst>
          </p:cNvPr>
          <p:cNvPicPr>
            <a:picLocks noChangeAspect="1"/>
          </p:cNvPicPr>
          <p:nvPr/>
        </p:nvPicPr>
        <p:blipFill>
          <a:blip r:embed="rId7"/>
          <a:stretch>
            <a:fillRect/>
          </a:stretch>
        </p:blipFill>
        <p:spPr>
          <a:xfrm>
            <a:off x="228015" y="4176909"/>
            <a:ext cx="7725853" cy="771633"/>
          </a:xfrm>
          <a:prstGeom prst="rect">
            <a:avLst/>
          </a:prstGeom>
        </p:spPr>
      </p:pic>
      <p:pic>
        <p:nvPicPr>
          <p:cNvPr id="20" name="Imagem 19">
            <a:extLst>
              <a:ext uri="{FF2B5EF4-FFF2-40B4-BE49-F238E27FC236}">
                <a16:creationId xmlns:a16="http://schemas.microsoft.com/office/drawing/2014/main" id="{A626CF4A-C0C5-0A68-03F9-D87EE65325EA}"/>
              </a:ext>
            </a:extLst>
          </p:cNvPr>
          <p:cNvPicPr>
            <a:picLocks noChangeAspect="1"/>
          </p:cNvPicPr>
          <p:nvPr/>
        </p:nvPicPr>
        <p:blipFill rotWithShape="1">
          <a:blip r:embed="rId8"/>
          <a:srcRect r="3789" b="6123"/>
          <a:stretch/>
        </p:blipFill>
        <p:spPr>
          <a:xfrm>
            <a:off x="8338764" y="4112897"/>
            <a:ext cx="3253721" cy="769101"/>
          </a:xfrm>
          <a:prstGeom prst="rect">
            <a:avLst/>
          </a:prstGeom>
        </p:spPr>
      </p:pic>
      <p:sp>
        <p:nvSpPr>
          <p:cNvPr id="21" name="CaixaDeTexto 20">
            <a:extLst>
              <a:ext uri="{FF2B5EF4-FFF2-40B4-BE49-F238E27FC236}">
                <a16:creationId xmlns:a16="http://schemas.microsoft.com/office/drawing/2014/main" id="{869301A8-33DC-B636-3D7E-F15CBC102D6A}"/>
              </a:ext>
            </a:extLst>
          </p:cNvPr>
          <p:cNvSpPr txBox="1"/>
          <p:nvPr/>
        </p:nvSpPr>
        <p:spPr>
          <a:xfrm>
            <a:off x="8511134" y="6215416"/>
            <a:ext cx="2534297" cy="369332"/>
          </a:xfrm>
          <a:prstGeom prst="rect">
            <a:avLst/>
          </a:prstGeom>
          <a:noFill/>
        </p:spPr>
        <p:txBody>
          <a:bodyPr wrap="square">
            <a:spAutoFit/>
          </a:bodyPr>
          <a:lstStyle/>
          <a:p>
            <a:r>
              <a:rPr lang="pt-BR" sz="1800" b="0" i="1" u="none" strike="noStrike" dirty="0">
                <a:solidFill>
                  <a:srgbClr val="000000"/>
                </a:solidFill>
                <a:effectLst/>
                <a:latin typeface="Calibri" panose="020F0502020204030204" pitchFamily="34" charset="0"/>
              </a:rPr>
              <a:t>2025 - R$ 1.503,03</a:t>
            </a:r>
            <a:endParaRPr lang="pt-BR" i="1" dirty="0"/>
          </a:p>
        </p:txBody>
      </p:sp>
      <p:pic>
        <p:nvPicPr>
          <p:cNvPr id="22" name="Imagem 21">
            <a:extLst>
              <a:ext uri="{FF2B5EF4-FFF2-40B4-BE49-F238E27FC236}">
                <a16:creationId xmlns:a16="http://schemas.microsoft.com/office/drawing/2014/main" id="{DC142A61-ABC8-6F30-95CA-72FB97DA3E68}"/>
              </a:ext>
            </a:extLst>
          </p:cNvPr>
          <p:cNvPicPr>
            <a:picLocks noChangeAspect="1"/>
          </p:cNvPicPr>
          <p:nvPr/>
        </p:nvPicPr>
        <p:blipFill>
          <a:blip r:embed="rId9"/>
          <a:stretch>
            <a:fillRect/>
          </a:stretch>
        </p:blipFill>
        <p:spPr>
          <a:xfrm>
            <a:off x="7711634" y="1632022"/>
            <a:ext cx="1528890" cy="523220"/>
          </a:xfrm>
          <a:prstGeom prst="rect">
            <a:avLst/>
          </a:prstGeom>
        </p:spPr>
      </p:pic>
      <p:pic>
        <p:nvPicPr>
          <p:cNvPr id="23" name="Gráfico 22" descr="Calculator">
            <a:extLst>
              <a:ext uri="{FF2B5EF4-FFF2-40B4-BE49-F238E27FC236}">
                <a16:creationId xmlns:a16="http://schemas.microsoft.com/office/drawing/2014/main" id="{129DCD38-A437-E634-C7D5-F63A1555675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64570" y="6172066"/>
            <a:ext cx="456032" cy="456032"/>
          </a:xfrm>
          <a:prstGeom prst="rect">
            <a:avLst/>
          </a:prstGeom>
        </p:spPr>
      </p:pic>
      <p:sp>
        <p:nvSpPr>
          <p:cNvPr id="10" name="Freeform 3">
            <a:extLst>
              <a:ext uri="{FF2B5EF4-FFF2-40B4-BE49-F238E27FC236}">
                <a16:creationId xmlns:a16="http://schemas.microsoft.com/office/drawing/2014/main" id="{9A74BF11-C378-9091-285A-1452E50FF7BE}"/>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pt-BR"/>
          </a:p>
        </p:txBody>
      </p:sp>
    </p:spTree>
    <p:extLst>
      <p:ext uri="{BB962C8B-B14F-4D97-AF65-F5344CB8AC3E}">
        <p14:creationId xmlns:p14="http://schemas.microsoft.com/office/powerpoint/2010/main" val="1094532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animBg="1"/>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B917A138-D403-5AE4-0820-F653C86262C7}"/>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D3077546-F71F-FC01-69C6-53DCEBFE8507}"/>
              </a:ext>
            </a:extLst>
          </p:cNvPr>
          <p:cNvSpPr txBox="1"/>
          <p:nvPr/>
        </p:nvSpPr>
        <p:spPr>
          <a:xfrm>
            <a:off x="131224" y="407597"/>
            <a:ext cx="8416471" cy="646331"/>
          </a:xfrm>
          <a:prstGeom prst="rect">
            <a:avLst/>
          </a:prstGeom>
          <a:noFill/>
        </p:spPr>
        <p:txBody>
          <a:bodyPr wrap="none" rtlCol="0">
            <a:spAutoFit/>
          </a:bodyPr>
          <a:lstStyle/>
          <a:p>
            <a:r>
              <a:rPr lang="pt-BR" sz="2400" b="1" dirty="0">
                <a:solidFill>
                  <a:srgbClr val="00B050"/>
                </a:solidFill>
                <a:latin typeface="Gisha" panose="020B0502040204020203"/>
              </a:rPr>
              <a:t>Estoque </a:t>
            </a:r>
            <a:r>
              <a:rPr lang="pt-BR" sz="3600" b="1" dirty="0">
                <a:solidFill>
                  <a:srgbClr val="00B050"/>
                </a:solidFill>
                <a:latin typeface="Gisha" panose="020B0502040204020203"/>
              </a:rPr>
              <a:t>da compensação previdenciária</a:t>
            </a:r>
            <a:r>
              <a:rPr lang="pt-BR" sz="2400" b="1" dirty="0">
                <a:solidFill>
                  <a:srgbClr val="00B050"/>
                </a:solidFill>
                <a:latin typeface="Gisha" panose="020B0502040204020203"/>
              </a:rPr>
              <a:t>?</a:t>
            </a:r>
          </a:p>
        </p:txBody>
      </p:sp>
      <p:sp>
        <p:nvSpPr>
          <p:cNvPr id="3" name="CaixaDeTexto 2">
            <a:extLst>
              <a:ext uri="{FF2B5EF4-FFF2-40B4-BE49-F238E27FC236}">
                <a16:creationId xmlns:a16="http://schemas.microsoft.com/office/drawing/2014/main" id="{812DB0A1-FD10-59E7-F593-91E1C5DB94A6}"/>
              </a:ext>
            </a:extLst>
          </p:cNvPr>
          <p:cNvSpPr txBox="1"/>
          <p:nvPr/>
        </p:nvSpPr>
        <p:spPr>
          <a:xfrm>
            <a:off x="386040" y="1205314"/>
            <a:ext cx="11419919" cy="4447371"/>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2000" dirty="0">
                <a:latin typeface="Gisha" panose="020B0502040204020203"/>
              </a:rPr>
              <a:t>Art. 8º  Os regimes instituidores deverão apresentar aos regimes de origem </a:t>
            </a:r>
            <a:r>
              <a:rPr lang="pt-BR" sz="2900" b="1" dirty="0">
                <a:latin typeface="Gisha" panose="020B0502040204020203"/>
              </a:rPr>
              <a:t>os dados relativos aos benefícios concedidos no período do estoque RGPS e no período do estoque RPPS</a:t>
            </a:r>
            <a:r>
              <a:rPr lang="pt-BR" sz="2000" dirty="0">
                <a:latin typeface="Gisha" panose="020B0502040204020203"/>
              </a:rPr>
              <a:t>, na forma prevista no art. 5º.</a:t>
            </a:r>
          </a:p>
          <a:p>
            <a:pPr algn="just"/>
            <a:endParaRPr lang="pt-BR" sz="2000" dirty="0">
              <a:latin typeface="Gisha" panose="020B0502040204020203"/>
            </a:endParaRPr>
          </a:p>
          <a:p>
            <a:pPr algn="just"/>
            <a:endParaRPr lang="pt-BR" sz="2000" dirty="0">
              <a:latin typeface="Gisha" panose="020B0502040204020203"/>
            </a:endParaRPr>
          </a:p>
          <a:p>
            <a:pPr algn="just"/>
            <a:r>
              <a:rPr lang="pt-BR" sz="2000" dirty="0">
                <a:latin typeface="Gisha" panose="020B0502040204020203"/>
              </a:rPr>
              <a:t>Parágrafo único.  A compensação financeira em atraso relativa aos benefícios de que trata o caput será calculada pela </a:t>
            </a:r>
            <a:r>
              <a:rPr lang="pt-BR" sz="2900" b="1" dirty="0">
                <a:latin typeface="Gisha" panose="020B0502040204020203"/>
              </a:rPr>
              <a:t>multiplicação da parcela da renda mensal devida pelo regime de origem</a:t>
            </a:r>
            <a:r>
              <a:rPr lang="pt-BR" sz="2000" dirty="0">
                <a:latin typeface="Gisha" panose="020B0502040204020203"/>
              </a:rPr>
              <a:t>, obtida de acordo com os procedimentos estabelecidos no art. 5º e no art. 6º, </a:t>
            </a:r>
            <a:r>
              <a:rPr lang="pt-BR" sz="2900" b="1" dirty="0">
                <a:latin typeface="Gisha" panose="020B0502040204020203"/>
              </a:rPr>
              <a:t>pelo número de meses em que o benefício tenha sido pago até a data de deferimento do requerimento de compensação.</a:t>
            </a:r>
            <a:endParaRPr lang="pt-BR" sz="2900" b="1" dirty="0">
              <a:latin typeface="Gisha" panose="020B0502040204020203"/>
              <a:cs typeface="Gisha" panose="020B0502040204020203"/>
            </a:endParaRPr>
          </a:p>
        </p:txBody>
      </p:sp>
    </p:spTree>
    <p:extLst>
      <p:ext uri="{BB962C8B-B14F-4D97-AF65-F5344CB8AC3E}">
        <p14:creationId xmlns:p14="http://schemas.microsoft.com/office/powerpoint/2010/main" val="34730359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3077546-F71F-FC01-69C6-53DCEBFE8507}"/>
              </a:ext>
            </a:extLst>
          </p:cNvPr>
          <p:cNvSpPr txBox="1"/>
          <p:nvPr/>
        </p:nvSpPr>
        <p:spPr>
          <a:xfrm>
            <a:off x="2397734" y="341452"/>
            <a:ext cx="8416471" cy="646331"/>
          </a:xfrm>
          <a:prstGeom prst="rect">
            <a:avLst/>
          </a:prstGeom>
          <a:noFill/>
        </p:spPr>
        <p:txBody>
          <a:bodyPr wrap="none" rtlCol="0">
            <a:spAutoFit/>
          </a:bodyPr>
          <a:lstStyle/>
          <a:p>
            <a:r>
              <a:rPr lang="pt-BR" sz="2400" b="1" dirty="0">
                <a:solidFill>
                  <a:srgbClr val="00B050"/>
                </a:solidFill>
                <a:latin typeface="Gisha" panose="020B0502040204020203"/>
              </a:rPr>
              <a:t>Estoque </a:t>
            </a:r>
            <a:r>
              <a:rPr lang="pt-BR" sz="3600" b="1" dirty="0">
                <a:solidFill>
                  <a:srgbClr val="00B050"/>
                </a:solidFill>
                <a:latin typeface="Gisha" panose="020B0502040204020203"/>
              </a:rPr>
              <a:t>da compensação previdenciária</a:t>
            </a:r>
            <a:r>
              <a:rPr lang="pt-BR" sz="2400" b="1" dirty="0">
                <a:solidFill>
                  <a:srgbClr val="00B050"/>
                </a:solidFill>
                <a:latin typeface="Gisha" panose="020B0502040204020203"/>
              </a:rPr>
              <a:t>?</a:t>
            </a:r>
          </a:p>
        </p:txBody>
      </p:sp>
      <p:sp>
        <p:nvSpPr>
          <p:cNvPr id="4" name="CaixaDeTexto 3">
            <a:extLst>
              <a:ext uri="{FF2B5EF4-FFF2-40B4-BE49-F238E27FC236}">
                <a16:creationId xmlns:a16="http://schemas.microsoft.com/office/drawing/2014/main" id="{466A796B-D888-EC5E-8289-715643312A05}"/>
              </a:ext>
            </a:extLst>
          </p:cNvPr>
          <p:cNvSpPr txBox="1"/>
          <p:nvPr/>
        </p:nvSpPr>
        <p:spPr>
          <a:xfrm>
            <a:off x="386040" y="1859339"/>
            <a:ext cx="11419919" cy="3139321"/>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2000" dirty="0">
                <a:latin typeface="Gisha" panose="020B0502040204020203"/>
              </a:rPr>
              <a:t>Art. 9º  Se for inviável financeiramente ao regime de origem desembolsar de imediato os valores apurados nos termos do art. 8º</a:t>
            </a:r>
            <a:r>
              <a:rPr lang="pt-BR" sz="2000" b="1" dirty="0">
                <a:latin typeface="Gisha" panose="020B0502040204020203"/>
              </a:rPr>
              <a:t>, </a:t>
            </a:r>
            <a:r>
              <a:rPr lang="pt-BR" sz="2900" b="1" dirty="0">
                <a:latin typeface="Gisha" panose="020B0502040204020203"/>
              </a:rPr>
              <a:t>os regimes poderão firmar termo de parcelamento em até cento e oitenta meses</a:t>
            </a:r>
            <a:r>
              <a:rPr lang="pt-BR" sz="2000" dirty="0">
                <a:latin typeface="Gisha" panose="020B0502040204020203"/>
              </a:rPr>
              <a:t>, hipótese em que os valores devidos serão atualizados nas mesmas datas e pelos mesmos índices de reajustamento dos benefícios do RGPS.</a:t>
            </a:r>
          </a:p>
          <a:p>
            <a:pPr algn="just"/>
            <a:endParaRPr lang="pt-BR" sz="2000" dirty="0">
              <a:latin typeface="Gisha" panose="020B0502040204020203"/>
            </a:endParaRPr>
          </a:p>
          <a:p>
            <a:pPr algn="just"/>
            <a:r>
              <a:rPr lang="pt-BR" sz="2000" dirty="0">
                <a:latin typeface="Gisha" panose="020B0502040204020203"/>
              </a:rPr>
              <a:t>§ 1º  A parcela mínima dos parcelamentos formalizados entre os RPPS não poderá ser inferior ao limite máximo aplicável aos benefícios do Regime Geral de Previdência Social.</a:t>
            </a:r>
            <a:endParaRPr lang="pt-BR" sz="2900" b="1" dirty="0">
              <a:latin typeface="Gisha" panose="020B0502040204020203"/>
              <a:cs typeface="Gisha" panose="020B0502040204020203"/>
            </a:endParaRPr>
          </a:p>
        </p:txBody>
      </p:sp>
      <p:sp>
        <p:nvSpPr>
          <p:cNvPr id="8" name="Freeform 3">
            <a:extLst>
              <a:ext uri="{FF2B5EF4-FFF2-40B4-BE49-F238E27FC236}">
                <a16:creationId xmlns:a16="http://schemas.microsoft.com/office/drawing/2014/main" id="{5F9EF9BB-D6E6-F32A-10F2-73C5A4884469}"/>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12333701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38A031A2-C23B-6411-2F83-83117063C98B}"/>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D3077546-F71F-FC01-69C6-53DCEBFE8507}"/>
              </a:ext>
            </a:extLst>
          </p:cNvPr>
          <p:cNvSpPr txBox="1"/>
          <p:nvPr/>
        </p:nvSpPr>
        <p:spPr>
          <a:xfrm>
            <a:off x="2390061" y="276771"/>
            <a:ext cx="8416471" cy="646331"/>
          </a:xfrm>
          <a:prstGeom prst="rect">
            <a:avLst/>
          </a:prstGeom>
          <a:noFill/>
        </p:spPr>
        <p:txBody>
          <a:bodyPr wrap="none" rtlCol="0">
            <a:spAutoFit/>
          </a:bodyPr>
          <a:lstStyle/>
          <a:p>
            <a:r>
              <a:rPr lang="pt-BR" sz="2400" b="1" dirty="0">
                <a:solidFill>
                  <a:srgbClr val="00B050"/>
                </a:solidFill>
                <a:latin typeface="Gisha" panose="020B0502040204020203"/>
              </a:rPr>
              <a:t>Estoque </a:t>
            </a:r>
            <a:r>
              <a:rPr lang="pt-BR" sz="3600" b="1" dirty="0">
                <a:solidFill>
                  <a:srgbClr val="00B050"/>
                </a:solidFill>
                <a:latin typeface="Gisha" panose="020B0502040204020203"/>
              </a:rPr>
              <a:t>da compensação previdenciária</a:t>
            </a:r>
            <a:r>
              <a:rPr lang="pt-BR" sz="2400" b="1" dirty="0">
                <a:solidFill>
                  <a:srgbClr val="00B050"/>
                </a:solidFill>
                <a:latin typeface="Gisha" panose="020B0502040204020203"/>
              </a:rPr>
              <a:t>?</a:t>
            </a:r>
          </a:p>
        </p:txBody>
      </p:sp>
      <p:sp>
        <p:nvSpPr>
          <p:cNvPr id="3" name="CaixaDeTexto 2">
            <a:extLst>
              <a:ext uri="{FF2B5EF4-FFF2-40B4-BE49-F238E27FC236}">
                <a16:creationId xmlns:a16="http://schemas.microsoft.com/office/drawing/2014/main" id="{C8EE34F7-10A1-BEB6-3C0F-9CD7758DC299}"/>
              </a:ext>
            </a:extLst>
          </p:cNvPr>
          <p:cNvSpPr txBox="1"/>
          <p:nvPr/>
        </p:nvSpPr>
        <p:spPr>
          <a:xfrm>
            <a:off x="466725" y="1057086"/>
            <a:ext cx="11208006" cy="5524589"/>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1900" dirty="0">
                <a:latin typeface="Gisha" panose="020B0502040204020203"/>
              </a:rPr>
              <a:t>§ 2º  Comprovada a inexistência de débitos, na forma prevista no § 5º do art. 6º e no § 3º do art. 11 da Lei nº 9.796, de 1999, o pagamento dos valores de </a:t>
            </a:r>
            <a:r>
              <a:rPr lang="pt-BR" sz="2900" b="1" dirty="0">
                <a:latin typeface="Gisha" panose="020B0502040204020203"/>
              </a:rPr>
              <a:t>estoque RGPS </a:t>
            </a:r>
            <a:r>
              <a:rPr lang="pt-BR" sz="1900" dirty="0">
                <a:latin typeface="Gisha" panose="020B0502040204020203"/>
              </a:rPr>
              <a:t>será quitado:</a:t>
            </a:r>
          </a:p>
          <a:p>
            <a:pPr algn="just"/>
            <a:endParaRPr lang="pt-BR" sz="1900" dirty="0">
              <a:latin typeface="Gisha" panose="020B0502040204020203"/>
            </a:endParaRPr>
          </a:p>
          <a:p>
            <a:pPr algn="just"/>
            <a:r>
              <a:rPr lang="pt-BR" sz="1900" dirty="0">
                <a:latin typeface="Gisha" panose="020B0502040204020203"/>
              </a:rPr>
              <a:t>I - em parcela única, se o crédito não for superior a R$ 1.500.000,00 (um milhão e quinhentos mil reais);</a:t>
            </a:r>
          </a:p>
          <a:p>
            <a:pPr algn="just"/>
            <a:endParaRPr lang="pt-BR" sz="1900" dirty="0">
              <a:latin typeface="Gisha" panose="020B0502040204020203"/>
            </a:endParaRPr>
          </a:p>
          <a:p>
            <a:pPr algn="just"/>
            <a:r>
              <a:rPr lang="pt-BR" sz="1900" dirty="0">
                <a:latin typeface="Gisha" panose="020B0502040204020203"/>
              </a:rPr>
              <a:t>II - em parcelas mensais de até R$ 1.500.000,00 (um milhão e quinhentos mil reais), se o crédito superar esse montante no prazo de até cento e oitenta meses, condicionada à existência de recursos financeiros para cumprimento da meta de resultado primário estabelecido na Lei de Diretrizes Orçamentárias; ou</a:t>
            </a:r>
          </a:p>
          <a:p>
            <a:pPr algn="just"/>
            <a:endParaRPr lang="pt-BR" sz="1900" dirty="0">
              <a:latin typeface="Gisha" panose="020B0502040204020203"/>
            </a:endParaRPr>
          </a:p>
          <a:p>
            <a:pPr algn="just"/>
            <a:r>
              <a:rPr lang="pt-BR" sz="1900" dirty="0">
                <a:latin typeface="Gisha" panose="020B0502040204020203"/>
              </a:rPr>
              <a:t>III - por meio de dação em pagamento de imóveis integrantes do Fundo do Regime Geral de Previdência Social - FRGPS, observados os demais procedimentos administrativos, orçamentários, contábeis e legais necessários para sua concretização.</a:t>
            </a:r>
          </a:p>
          <a:p>
            <a:pPr algn="just"/>
            <a:endParaRPr lang="pt-BR" sz="1900" dirty="0">
              <a:latin typeface="Gisha" panose="020B0502040204020203"/>
            </a:endParaRPr>
          </a:p>
          <a:p>
            <a:pPr algn="just"/>
            <a:r>
              <a:rPr lang="pt-BR" sz="1900" dirty="0">
                <a:latin typeface="Gisha" panose="020B0502040204020203"/>
              </a:rPr>
              <a:t>§ 3º  Caso o prazo de cento e oitenta meses não seja suficiente para a quitação dos créditos de estoque RGPS, o valor da parcela disposto no inciso II do § 2º será ajustado para garantir a quitação no referido prazo.</a:t>
            </a:r>
            <a:endParaRPr lang="pt-BR" sz="1900" b="1" dirty="0">
              <a:latin typeface="Gisha" panose="020B0502040204020203"/>
              <a:cs typeface="Gisha" panose="020B0502040204020203"/>
            </a:endParaRPr>
          </a:p>
        </p:txBody>
      </p:sp>
    </p:spTree>
    <p:extLst>
      <p:ext uri="{BB962C8B-B14F-4D97-AF65-F5344CB8AC3E}">
        <p14:creationId xmlns:p14="http://schemas.microsoft.com/office/powerpoint/2010/main" val="2594236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D3077546-F71F-FC01-69C6-53DCEBFE8507}"/>
              </a:ext>
            </a:extLst>
          </p:cNvPr>
          <p:cNvSpPr txBox="1"/>
          <p:nvPr/>
        </p:nvSpPr>
        <p:spPr>
          <a:xfrm>
            <a:off x="2471341" y="415543"/>
            <a:ext cx="8416471" cy="646331"/>
          </a:xfrm>
          <a:prstGeom prst="rect">
            <a:avLst/>
          </a:prstGeom>
          <a:noFill/>
        </p:spPr>
        <p:txBody>
          <a:bodyPr wrap="none" rtlCol="0">
            <a:spAutoFit/>
          </a:bodyPr>
          <a:lstStyle/>
          <a:p>
            <a:r>
              <a:rPr lang="pt-BR" sz="2400" b="1" dirty="0">
                <a:solidFill>
                  <a:srgbClr val="00B050"/>
                </a:solidFill>
                <a:latin typeface="Gisha" panose="020B0502040204020203"/>
              </a:rPr>
              <a:t>Estoque </a:t>
            </a:r>
            <a:r>
              <a:rPr lang="pt-BR" sz="3600" b="1" dirty="0">
                <a:solidFill>
                  <a:srgbClr val="00B050"/>
                </a:solidFill>
                <a:latin typeface="Gisha" panose="020B0502040204020203"/>
              </a:rPr>
              <a:t>da compensação previdenciária</a:t>
            </a:r>
            <a:r>
              <a:rPr lang="pt-BR" sz="2400" b="1" dirty="0">
                <a:solidFill>
                  <a:srgbClr val="00B050"/>
                </a:solidFill>
                <a:latin typeface="Gisha" panose="020B0502040204020203"/>
              </a:rPr>
              <a:t>?</a:t>
            </a:r>
          </a:p>
        </p:txBody>
      </p:sp>
      <p:sp>
        <p:nvSpPr>
          <p:cNvPr id="8" name="CaixaDeTexto 7">
            <a:extLst>
              <a:ext uri="{FF2B5EF4-FFF2-40B4-BE49-F238E27FC236}">
                <a16:creationId xmlns:a16="http://schemas.microsoft.com/office/drawing/2014/main" id="{648A35CB-1141-C44E-E8C5-C76E1A582C31}"/>
              </a:ext>
            </a:extLst>
          </p:cNvPr>
          <p:cNvSpPr txBox="1"/>
          <p:nvPr/>
        </p:nvSpPr>
        <p:spPr>
          <a:xfrm>
            <a:off x="971828" y="1671535"/>
            <a:ext cx="10515043" cy="4447756"/>
          </a:xfrm>
          <a:prstGeom prst="rect">
            <a:avLst/>
          </a:prstGeom>
          <a:noFill/>
        </p:spPr>
        <p:txBody>
          <a:bodyPr wrap="square">
            <a:spAutoFit/>
          </a:bodyPr>
          <a:lstStyle/>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Art. 72. O pagamento dos valores do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estoque RPPS deverá observar os seguintes parâmetros</a:t>
            </a:r>
            <a:r>
              <a:rPr lang="pt-BR" kern="0" dirty="0">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 -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em parcela única</a:t>
            </a:r>
            <a:r>
              <a:rPr lang="pt-BR" kern="0" dirty="0">
                <a:effectLst/>
                <a:latin typeface="Poppins" panose="00000500000000000000" pitchFamily="2" charset="0"/>
                <a:ea typeface="Times New Roman" panose="02020603050405020304" pitchFamily="18" charset="0"/>
                <a:cs typeface="Poppins" panose="00000500000000000000" pitchFamily="2" charset="0"/>
              </a:rPr>
              <a:t>, na competência do deferimento do requerimento de compensação financeira, de que trata o art. 52; ou</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II -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em parcelas mensais</a:t>
            </a:r>
            <a:r>
              <a:rPr lang="pt-BR" kern="0" dirty="0">
                <a:effectLst/>
                <a:latin typeface="Poppins" panose="00000500000000000000" pitchFamily="2" charset="0"/>
                <a:ea typeface="Times New Roman" panose="02020603050405020304" pitchFamily="18" charset="0"/>
                <a:cs typeface="Poppins" panose="00000500000000000000" pitchFamily="2" charset="0"/>
              </a:rPr>
              <a:t>, de acordo com os grupos definidos pelas informações do ISP, de que trata o art. 9º, em até cento e oitenta meses:</a:t>
            </a:r>
          </a:p>
          <a:p>
            <a:pPr algn="just">
              <a:lnSpc>
                <a:spcPct val="107000"/>
              </a:lnSpc>
              <a:spcAft>
                <a:spcPts val="750"/>
              </a:spcAft>
            </a:pPr>
            <a:r>
              <a:rPr lang="pt-BR" kern="0" dirty="0">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III - os valores de parcelas de que trata o inciso II deverão ser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ajustados de forma a quitar integralmente o débito</a:t>
            </a:r>
            <a:r>
              <a:rPr lang="pt-BR" kern="0" dirty="0">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Parágrafo único. Os valores previstos no inciso II do caput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serão atualizados nas mesmas datas e com base nos índices de reajustamento dos benefícios concedidos pelo RG</a:t>
            </a:r>
            <a:r>
              <a:rPr lang="pt-BR" kern="0" dirty="0">
                <a:effectLst/>
                <a:latin typeface="Poppins" panose="00000500000000000000" pitchFamily="2" charset="0"/>
                <a:ea typeface="Times New Roman" panose="02020603050405020304" pitchFamily="18" charset="0"/>
                <a:cs typeface="Poppins" panose="00000500000000000000" pitchFamily="2" charset="0"/>
              </a:rPr>
              <a:t>PS.</a:t>
            </a:r>
          </a:p>
        </p:txBody>
      </p:sp>
      <p:sp>
        <p:nvSpPr>
          <p:cNvPr id="3" name="Freeform 3">
            <a:extLst>
              <a:ext uri="{FF2B5EF4-FFF2-40B4-BE49-F238E27FC236}">
                <a16:creationId xmlns:a16="http://schemas.microsoft.com/office/drawing/2014/main" id="{97E0E74E-83B3-D502-D746-E2B94A9B1588}"/>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37994569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ACA97193-ECEB-2342-9CEE-40787F31C99A}"/>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D3077546-F71F-FC01-69C6-53DCEBFE8507}"/>
              </a:ext>
            </a:extLst>
          </p:cNvPr>
          <p:cNvSpPr txBox="1"/>
          <p:nvPr/>
        </p:nvSpPr>
        <p:spPr>
          <a:xfrm>
            <a:off x="2530702" y="258355"/>
            <a:ext cx="8416471" cy="646331"/>
          </a:xfrm>
          <a:prstGeom prst="rect">
            <a:avLst/>
          </a:prstGeom>
          <a:noFill/>
        </p:spPr>
        <p:txBody>
          <a:bodyPr wrap="none" rtlCol="0">
            <a:spAutoFit/>
          </a:bodyPr>
          <a:lstStyle/>
          <a:p>
            <a:r>
              <a:rPr lang="pt-BR" sz="2400" b="1" dirty="0">
                <a:solidFill>
                  <a:srgbClr val="00B050"/>
                </a:solidFill>
                <a:latin typeface="Gisha" panose="020B0502040204020203"/>
              </a:rPr>
              <a:t>Estoque </a:t>
            </a:r>
            <a:r>
              <a:rPr lang="pt-BR" sz="3600" b="1" dirty="0">
                <a:solidFill>
                  <a:srgbClr val="00B050"/>
                </a:solidFill>
                <a:latin typeface="Gisha" panose="020B0502040204020203"/>
              </a:rPr>
              <a:t>da compensação previdenciária</a:t>
            </a:r>
            <a:r>
              <a:rPr lang="pt-BR" sz="2400" b="1" dirty="0">
                <a:solidFill>
                  <a:srgbClr val="00B050"/>
                </a:solidFill>
                <a:latin typeface="Gisha" panose="020B0502040204020203"/>
              </a:rPr>
              <a:t>?</a:t>
            </a:r>
          </a:p>
        </p:txBody>
      </p:sp>
      <p:sp>
        <p:nvSpPr>
          <p:cNvPr id="7" name="Retângulo 6">
            <a:extLst>
              <a:ext uri="{FF2B5EF4-FFF2-40B4-BE49-F238E27FC236}">
                <a16:creationId xmlns:a16="http://schemas.microsoft.com/office/drawing/2014/main" id="{37F03E50-2D18-8654-215F-438B1BAB7126}"/>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3" name="Tabela 2">
            <a:extLst>
              <a:ext uri="{FF2B5EF4-FFF2-40B4-BE49-F238E27FC236}">
                <a16:creationId xmlns:a16="http://schemas.microsoft.com/office/drawing/2014/main" id="{43874A0C-5E6E-8A6C-13F5-015AB49273D4}"/>
              </a:ext>
            </a:extLst>
          </p:cNvPr>
          <p:cNvGraphicFramePr>
            <a:graphicFrameLocks noGrp="1"/>
          </p:cNvGraphicFramePr>
          <p:nvPr/>
        </p:nvGraphicFramePr>
        <p:xfrm>
          <a:off x="1324585" y="1565016"/>
          <a:ext cx="9257691" cy="4530982"/>
        </p:xfrm>
        <a:graphic>
          <a:graphicData uri="http://schemas.openxmlformats.org/drawingml/2006/table">
            <a:tbl>
              <a:tblPr firstRow="1" firstCol="1" bandRow="1">
                <a:tableStyleId>{C083E6E3-FA7D-4D7B-A595-EF9225AFEA82}</a:tableStyleId>
              </a:tblPr>
              <a:tblGrid>
                <a:gridCol w="1351666">
                  <a:extLst>
                    <a:ext uri="{9D8B030D-6E8A-4147-A177-3AD203B41FA5}">
                      <a16:colId xmlns:a16="http://schemas.microsoft.com/office/drawing/2014/main" val="336007250"/>
                    </a:ext>
                  </a:extLst>
                </a:gridCol>
                <a:gridCol w="1891451">
                  <a:extLst>
                    <a:ext uri="{9D8B030D-6E8A-4147-A177-3AD203B41FA5}">
                      <a16:colId xmlns:a16="http://schemas.microsoft.com/office/drawing/2014/main" val="2485135736"/>
                    </a:ext>
                  </a:extLst>
                </a:gridCol>
                <a:gridCol w="2737403">
                  <a:extLst>
                    <a:ext uri="{9D8B030D-6E8A-4147-A177-3AD203B41FA5}">
                      <a16:colId xmlns:a16="http://schemas.microsoft.com/office/drawing/2014/main" val="2689832740"/>
                    </a:ext>
                  </a:extLst>
                </a:gridCol>
                <a:gridCol w="3277171">
                  <a:extLst>
                    <a:ext uri="{9D8B030D-6E8A-4147-A177-3AD203B41FA5}">
                      <a16:colId xmlns:a16="http://schemas.microsoft.com/office/drawing/2014/main" val="2511416904"/>
                    </a:ext>
                  </a:extLst>
                </a:gridCol>
              </a:tblGrid>
              <a:tr h="838608">
                <a:tc>
                  <a:txBody>
                    <a:bodyPr/>
                    <a:lstStyle/>
                    <a:p>
                      <a:pPr algn="ctr">
                        <a:lnSpc>
                          <a:spcPct val="107000"/>
                        </a:lnSpc>
                        <a:spcAft>
                          <a:spcPts val="800"/>
                        </a:spcAft>
                      </a:pPr>
                      <a:r>
                        <a:rPr lang="pt-BR" sz="1400" kern="0" dirty="0">
                          <a:effectLst/>
                          <a:latin typeface="Poppins" panose="00000500000000000000" pitchFamily="2" charset="0"/>
                          <a:cs typeface="Poppins" panose="00000500000000000000" pitchFamily="2" charset="0"/>
                        </a:rPr>
                        <a:t>GRUPO</a:t>
                      </a:r>
                      <a:endParaRPr lang="pt-BR" sz="11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gridSpan="2">
                  <a:txBody>
                    <a:bodyPr/>
                    <a:lstStyle/>
                    <a:p>
                      <a:pPr algn="ctr">
                        <a:lnSpc>
                          <a:spcPct val="107000"/>
                        </a:lnSpc>
                        <a:spcAft>
                          <a:spcPts val="800"/>
                        </a:spcAft>
                      </a:pPr>
                      <a:r>
                        <a:rPr lang="pt-BR" sz="1400" kern="0" dirty="0">
                          <a:effectLst/>
                          <a:latin typeface="Poppins" panose="00000500000000000000" pitchFamily="2" charset="0"/>
                          <a:cs typeface="Poppins" panose="00000500000000000000" pitchFamily="2" charset="0"/>
                        </a:rPr>
                        <a:t>FAIXA DE SEGURADOS e BENEFICIÁRIOS DO ISP</a:t>
                      </a:r>
                      <a:endParaRPr lang="pt-BR" sz="11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hMerge="1">
                  <a:txBody>
                    <a:bodyPr/>
                    <a:lstStyle/>
                    <a:p>
                      <a:endParaRPr lang="pt-BR"/>
                    </a:p>
                  </a:txBody>
                  <a:tcPr/>
                </a:tc>
                <a:tc>
                  <a:txBody>
                    <a:bodyPr/>
                    <a:lstStyle/>
                    <a:p>
                      <a:pPr algn="ctr">
                        <a:lnSpc>
                          <a:spcPct val="107000"/>
                        </a:lnSpc>
                        <a:spcAft>
                          <a:spcPts val="800"/>
                        </a:spcAft>
                      </a:pPr>
                      <a:r>
                        <a:rPr lang="pt-BR" sz="1400" kern="0" dirty="0">
                          <a:effectLst/>
                          <a:latin typeface="Poppins" panose="00000500000000000000" pitchFamily="2" charset="0"/>
                          <a:cs typeface="Poppins" panose="00000500000000000000" pitchFamily="2" charset="0"/>
                        </a:rPr>
                        <a:t>VALOR MÍNIMO DAS PARCELAS MENSAIS DO ESTOQUE RPPS</a:t>
                      </a:r>
                      <a:endParaRPr lang="pt-BR" sz="11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2079723222"/>
                  </a:ext>
                </a:extLst>
              </a:tr>
              <a:tr h="343365">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1</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300</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R$ 7.507,49</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1843714272"/>
                  </a:ext>
                </a:extLst>
              </a:tr>
              <a:tr h="343365">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II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301</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600</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R$ 11.261,24</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1194212545"/>
                  </a:ext>
                </a:extLst>
              </a:tr>
              <a:tr h="359890">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III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601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1.200</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R$ 15.014,98</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1447664132"/>
                  </a:ext>
                </a:extLst>
              </a:tr>
              <a:tr h="359890">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IV</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dirty="0">
                          <a:effectLst/>
                          <a:latin typeface="Poppins" panose="00000500000000000000" pitchFamily="2" charset="0"/>
                          <a:cs typeface="Poppins" panose="00000500000000000000" pitchFamily="2" charset="0"/>
                        </a:rPr>
                        <a:t>1.201</a:t>
                      </a:r>
                      <a:endParaRPr lang="pt-BR" sz="1400"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3.000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R$ 22.522,47</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1202977766"/>
                  </a:ext>
                </a:extLst>
              </a:tr>
              <a:tr h="343365">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V</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3.001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6.000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R$ 30.029,96</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829863780"/>
                  </a:ext>
                </a:extLst>
              </a:tr>
              <a:tr h="359890">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VI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6.001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9.000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R$ 37.537,45</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3954833355"/>
                  </a:ext>
                </a:extLst>
              </a:tr>
              <a:tr h="359890">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VII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9.001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18.000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R$ 45.044,94</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269234585"/>
                  </a:ext>
                </a:extLst>
              </a:tr>
              <a:tr h="519464">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VIII</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18.001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36.000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R$ 52.552,43</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2523984827"/>
                  </a:ext>
                </a:extLst>
              </a:tr>
              <a:tr h="359890">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IX</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36.001</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108.000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R$ 60.059,92</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1939228840"/>
                  </a:ext>
                </a:extLst>
              </a:tr>
              <a:tr h="343365">
                <a:tc>
                  <a:txBody>
                    <a:bodyPr/>
                    <a:lstStyle/>
                    <a:p>
                      <a:pPr algn="ctr">
                        <a:lnSpc>
                          <a:spcPct val="107000"/>
                        </a:lnSpc>
                        <a:spcAft>
                          <a:spcPts val="800"/>
                        </a:spcAft>
                      </a:pPr>
                      <a:r>
                        <a:rPr lang="pt-BR" sz="1400" kern="0">
                          <a:effectLst/>
                          <a:latin typeface="Poppins" panose="00000500000000000000" pitchFamily="2" charset="0"/>
                          <a:cs typeface="Poppins" panose="00000500000000000000" pitchFamily="2" charset="0"/>
                        </a:rPr>
                        <a:t>X</a:t>
                      </a:r>
                      <a:endParaRPr lang="pt-BR" sz="11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gridSpan="2">
                  <a:txBody>
                    <a:bodyPr/>
                    <a:lstStyle/>
                    <a:p>
                      <a:pPr algn="ctr">
                        <a:lnSpc>
                          <a:spcPct val="107000"/>
                        </a:lnSpc>
                        <a:spcAft>
                          <a:spcPts val="800"/>
                        </a:spcAft>
                      </a:pPr>
                      <a:r>
                        <a:rPr lang="pt-BR" sz="1800" kern="0">
                          <a:effectLst/>
                          <a:latin typeface="Poppins" panose="00000500000000000000" pitchFamily="2" charset="0"/>
                          <a:cs typeface="Poppins" panose="00000500000000000000" pitchFamily="2" charset="0"/>
                        </a:rPr>
                        <a:t>maior que 108.000</a:t>
                      </a:r>
                      <a:endParaRPr lang="pt-BR" sz="1400" kern="10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tc hMerge="1">
                  <a:txBody>
                    <a:bodyPr/>
                    <a:lstStyle/>
                    <a:p>
                      <a:endParaRPr lang="pt-BR"/>
                    </a:p>
                  </a:txBody>
                  <a:tcPr/>
                </a:tc>
                <a:tc>
                  <a:txBody>
                    <a:bodyPr/>
                    <a:lstStyle/>
                    <a:p>
                      <a:pPr algn="ctr">
                        <a:lnSpc>
                          <a:spcPct val="107000"/>
                        </a:lnSpc>
                        <a:spcAft>
                          <a:spcPts val="800"/>
                        </a:spcAft>
                      </a:pPr>
                      <a:r>
                        <a:rPr lang="pt-BR" sz="1800" b="1" kern="0" dirty="0">
                          <a:effectLst/>
                          <a:latin typeface="Poppins" panose="00000500000000000000" pitchFamily="2" charset="0"/>
                          <a:cs typeface="Poppins" panose="00000500000000000000" pitchFamily="2" charset="0"/>
                        </a:rPr>
                        <a:t>R$ 67.567,41</a:t>
                      </a:r>
                      <a:endParaRPr lang="pt-BR" sz="1400" b="1" kern="100" dirty="0">
                        <a:effectLst/>
                        <a:latin typeface="Poppins" panose="00000500000000000000" pitchFamily="2" charset="0"/>
                        <a:ea typeface="Aptos" panose="020B0004020202020204" pitchFamily="34" charset="0"/>
                        <a:cs typeface="Poppins" panose="00000500000000000000" pitchFamily="2" charset="0"/>
                      </a:endParaRPr>
                    </a:p>
                  </a:txBody>
                  <a:tcPr marL="25784" marR="25784" marT="25784" marB="25784" anchor="ctr"/>
                </a:tc>
                <a:extLst>
                  <a:ext uri="{0D108BD9-81ED-4DB2-BD59-A6C34878D82A}">
                    <a16:rowId xmlns:a16="http://schemas.microsoft.com/office/drawing/2014/main" val="3422960361"/>
                  </a:ext>
                </a:extLst>
              </a:tr>
            </a:tbl>
          </a:graphicData>
        </a:graphic>
      </p:graphicFrame>
    </p:spTree>
    <p:extLst>
      <p:ext uri="{BB962C8B-B14F-4D97-AF65-F5344CB8AC3E}">
        <p14:creationId xmlns:p14="http://schemas.microsoft.com/office/powerpoint/2010/main" val="16040150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05631EFD-2D96-E6CB-F7CA-07609A289A59}"/>
              </a:ext>
            </a:extLst>
          </p:cNvPr>
          <p:cNvSpPr txBox="1"/>
          <p:nvPr/>
        </p:nvSpPr>
        <p:spPr>
          <a:xfrm>
            <a:off x="2456581" y="112699"/>
            <a:ext cx="9387037" cy="1200329"/>
          </a:xfrm>
          <a:prstGeom prst="rect">
            <a:avLst/>
          </a:prstGeom>
          <a:noFill/>
        </p:spPr>
        <p:txBody>
          <a:bodyPr wrap="square" rtlCol="0">
            <a:spAutoFit/>
          </a:bodyPr>
          <a:lstStyle/>
          <a:p>
            <a:r>
              <a:rPr lang="pt-BR" sz="2400" b="1" dirty="0">
                <a:solidFill>
                  <a:srgbClr val="FFC000"/>
                </a:solidFill>
                <a:latin typeface="Gisha" panose="020B0502040204020203"/>
              </a:rPr>
              <a:t>Pagamentos e bloqueios </a:t>
            </a:r>
            <a:r>
              <a:rPr lang="pt-BR" sz="3600" b="1" dirty="0">
                <a:solidFill>
                  <a:srgbClr val="FFC000"/>
                </a:solidFill>
                <a:latin typeface="Gisha" panose="020B0502040204020203"/>
              </a:rPr>
              <a:t>da compensação previdenciária</a:t>
            </a:r>
            <a:r>
              <a:rPr lang="pt-BR" sz="2400" b="1" dirty="0">
                <a:solidFill>
                  <a:srgbClr val="FFC000"/>
                </a:solidFill>
                <a:latin typeface="Gisha" panose="020B0502040204020203"/>
              </a:rPr>
              <a:t>?</a:t>
            </a:r>
          </a:p>
        </p:txBody>
      </p:sp>
      <p:pic>
        <p:nvPicPr>
          <p:cNvPr id="4" name="Picture 2" descr="Desenho X Vermelho PNG com fundo transparente grátis">
            <a:extLst>
              <a:ext uri="{FF2B5EF4-FFF2-40B4-BE49-F238E27FC236}">
                <a16:creationId xmlns:a16="http://schemas.microsoft.com/office/drawing/2014/main" id="{B785EDD3-7DB2-FAD6-8DDC-FC59921E127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7213" y="5122984"/>
            <a:ext cx="348540" cy="39364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Desenho X Vermelho PNG com fundo transparente grátis">
            <a:extLst>
              <a:ext uri="{FF2B5EF4-FFF2-40B4-BE49-F238E27FC236}">
                <a16:creationId xmlns:a16="http://schemas.microsoft.com/office/drawing/2014/main" id="{D7BB61C2-4957-CE01-5F72-BC659BF1D3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7214" y="4362505"/>
            <a:ext cx="348540" cy="3936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Tic Verde Png 3 » PNG Image #2445954 - PNG Images - PNGio">
            <a:extLst>
              <a:ext uri="{FF2B5EF4-FFF2-40B4-BE49-F238E27FC236}">
                <a16:creationId xmlns:a16="http://schemas.microsoft.com/office/drawing/2014/main" id="{CED53860-D99B-5115-4EBC-082BCF788C7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651" t="19468" r="16021" b="19724"/>
          <a:stretch/>
        </p:blipFill>
        <p:spPr bwMode="auto">
          <a:xfrm>
            <a:off x="768934" y="2458473"/>
            <a:ext cx="485099" cy="42549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Tic Verde Png 3 » PNG Image #2445954 - PNG Images - PNGio">
            <a:extLst>
              <a:ext uri="{FF2B5EF4-FFF2-40B4-BE49-F238E27FC236}">
                <a16:creationId xmlns:a16="http://schemas.microsoft.com/office/drawing/2014/main" id="{A402DB47-37DE-153B-0E2B-4F3D5039AAC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651" t="19468" r="16021" b="19724"/>
          <a:stretch/>
        </p:blipFill>
        <p:spPr bwMode="auto">
          <a:xfrm>
            <a:off x="843476" y="5883463"/>
            <a:ext cx="485099" cy="425490"/>
          </a:xfrm>
          <a:prstGeom prst="rect">
            <a:avLst/>
          </a:prstGeom>
          <a:noFill/>
          <a:extLst>
            <a:ext uri="{909E8E84-426E-40DD-AFC4-6F175D3DCCD1}">
              <a14:hiddenFill xmlns:a14="http://schemas.microsoft.com/office/drawing/2010/main">
                <a:solidFill>
                  <a:srgbClr val="FFFFFF"/>
                </a:solidFill>
              </a14:hiddenFill>
            </a:ext>
          </a:extLst>
        </p:spPr>
      </p:pic>
      <p:sp>
        <p:nvSpPr>
          <p:cNvPr id="12" name="CaixaDeTexto 11">
            <a:extLst>
              <a:ext uri="{FF2B5EF4-FFF2-40B4-BE49-F238E27FC236}">
                <a16:creationId xmlns:a16="http://schemas.microsoft.com/office/drawing/2014/main" id="{FB9B6E8D-16ED-B725-00AC-3C5DB33DE7FA}"/>
              </a:ext>
            </a:extLst>
          </p:cNvPr>
          <p:cNvSpPr txBox="1"/>
          <p:nvPr/>
        </p:nvSpPr>
        <p:spPr>
          <a:xfrm>
            <a:off x="1328575" y="1595582"/>
            <a:ext cx="10515043" cy="4633513"/>
          </a:xfrm>
          <a:prstGeom prst="rect">
            <a:avLst/>
          </a:prstGeom>
          <a:noFill/>
        </p:spPr>
        <p:txBody>
          <a:bodyPr wrap="square">
            <a:spAutoFit/>
          </a:bodyPr>
          <a:lstStyle/>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     Art. 78. O bloqueio, relativo à </a:t>
            </a:r>
            <a:r>
              <a:rPr lang="pt-BR" b="1" kern="0" dirty="0">
                <a:effectLst/>
                <a:latin typeface="Poppins" panose="00000500000000000000" pitchFamily="2" charset="0"/>
                <a:ea typeface="Times New Roman" panose="02020603050405020304" pitchFamily="18" charset="0"/>
                <a:cs typeface="Poppins" panose="00000500000000000000" pitchFamily="2" charset="0"/>
              </a:rPr>
              <a:t>suspensão do pagamento da compensação financeira devida pelo RGPS</a:t>
            </a:r>
            <a:r>
              <a:rPr lang="pt-BR" kern="0" dirty="0">
                <a:effectLst/>
                <a:latin typeface="Poppins" panose="00000500000000000000" pitchFamily="2" charset="0"/>
                <a:ea typeface="Times New Roman" panose="02020603050405020304" pitchFamily="18" charset="0"/>
                <a:cs typeface="Poppins" panose="00000500000000000000" pitchFamily="2" charset="0"/>
              </a:rPr>
              <a:t>, aplica-se, nos termos da Lei nº 9.796, de 1999, em caso de:</a:t>
            </a:r>
          </a:p>
          <a:p>
            <a:pPr algn="just">
              <a:lnSpc>
                <a:spcPct val="107000"/>
              </a:lnSpc>
              <a:spcAft>
                <a:spcPts val="750"/>
              </a:spcAft>
            </a:pPr>
            <a:endParaRPr lang="pt-BR" sz="500" kern="0" dirty="0">
              <a:effectLst/>
              <a:latin typeface="Poppins" panose="00000500000000000000" pitchFamily="2" charset="0"/>
              <a:ea typeface="Times New Roman" panose="02020603050405020304" pitchFamily="18" charset="0"/>
              <a:cs typeface="Poppins" panose="00000500000000000000" pitchFamily="2" charset="0"/>
            </a:endParaRP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 - </a:t>
            </a:r>
            <a:r>
              <a:rPr lang="pt-BR" b="1" kern="0" dirty="0">
                <a:effectLst/>
                <a:latin typeface="Poppins" panose="00000500000000000000" pitchFamily="2" charset="0"/>
                <a:ea typeface="Times New Roman" panose="02020603050405020304" pitchFamily="18" charset="0"/>
                <a:cs typeface="Poppins" panose="00000500000000000000" pitchFamily="2" charset="0"/>
              </a:rPr>
              <a:t>não operacionalização da compensação financeira</a:t>
            </a:r>
            <a:r>
              <a:rPr lang="pt-BR" kern="0" dirty="0">
                <a:effectLst/>
                <a:latin typeface="Poppins" panose="00000500000000000000" pitchFamily="2" charset="0"/>
                <a:ea typeface="Times New Roman" panose="02020603050405020304" pitchFamily="18" charset="0"/>
                <a:cs typeface="Poppins" panose="00000500000000000000" pitchFamily="2" charset="0"/>
              </a:rPr>
              <a:t>, caracterizada pela não celebração do termo de adesão previsto no art. 6º e do contrato com a empresa de tecnologia desenvolvedora do sistema Comprev, na forma do art. 8º;</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II - </a:t>
            </a:r>
            <a:r>
              <a:rPr lang="pt-BR" b="1" kern="0" dirty="0">
                <a:effectLst/>
                <a:latin typeface="Poppins" panose="00000500000000000000" pitchFamily="2" charset="0"/>
                <a:ea typeface="Times New Roman" panose="02020603050405020304" pitchFamily="18" charset="0"/>
                <a:cs typeface="Poppins" panose="00000500000000000000" pitchFamily="2" charset="0"/>
              </a:rPr>
              <a:t>existência de débitos do ente federativo do regime instituidor pelo não recolhimento de contribuições previdenciárias devidas ao RGPS</a:t>
            </a:r>
            <a:r>
              <a:rPr lang="pt-BR" kern="0" dirty="0">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III </a:t>
            </a:r>
            <a:r>
              <a:rPr lang="pt-BR" b="1" kern="0" dirty="0">
                <a:effectLst/>
                <a:latin typeface="Poppins" panose="00000500000000000000" pitchFamily="2" charset="0"/>
                <a:ea typeface="Times New Roman" panose="02020603050405020304" pitchFamily="18" charset="0"/>
                <a:cs typeface="Poppins" panose="00000500000000000000" pitchFamily="2" charset="0"/>
              </a:rPr>
              <a:t>- não haver pagamento do aluguel de imóvel do INSS </a:t>
            </a:r>
            <a:r>
              <a:rPr lang="pt-BR" kern="0" dirty="0">
                <a:effectLst/>
                <a:latin typeface="Poppins" panose="00000500000000000000" pitchFamily="2" charset="0"/>
                <a:ea typeface="Times New Roman" panose="02020603050405020304" pitchFamily="18" charset="0"/>
                <a:cs typeface="Poppins" panose="00000500000000000000" pitchFamily="2" charset="0"/>
              </a:rPr>
              <a:t>utilizado pelo ente federativo, conforme § 3º do art. 11 do Decreto nº 10.188, de 2019;</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IV - </a:t>
            </a:r>
            <a:r>
              <a:rPr lang="pt-BR" b="1" kern="0" dirty="0">
                <a:effectLst/>
                <a:latin typeface="Poppins" panose="00000500000000000000" pitchFamily="2" charset="0"/>
                <a:ea typeface="Times New Roman" panose="02020603050405020304" pitchFamily="18" charset="0"/>
                <a:cs typeface="Poppins" panose="00000500000000000000" pitchFamily="2" charset="0"/>
              </a:rPr>
              <a:t>inadimplência entre o RGPS e os RPPS, e destes entre si</a:t>
            </a:r>
            <a:r>
              <a:rPr lang="pt-BR" kern="0" dirty="0">
                <a:effectLst/>
                <a:latin typeface="Poppins" panose="00000500000000000000" pitchFamily="2" charset="0"/>
                <a:ea typeface="Times New Roman" panose="02020603050405020304" pitchFamily="18" charset="0"/>
                <a:cs typeface="Poppins" panose="00000500000000000000" pitchFamily="2" charset="0"/>
              </a:rPr>
              <a:t>, identificada pelo sistema Comprev; ou</a:t>
            </a: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V - </a:t>
            </a:r>
            <a:r>
              <a:rPr lang="pt-BR" b="1" kern="0" dirty="0">
                <a:effectLst/>
                <a:latin typeface="Poppins" panose="00000500000000000000" pitchFamily="2" charset="0"/>
                <a:ea typeface="Times New Roman" panose="02020603050405020304" pitchFamily="18" charset="0"/>
                <a:cs typeface="Poppins" panose="00000500000000000000" pitchFamily="2" charset="0"/>
              </a:rPr>
              <a:t>cumprimento de ordem judicial</a:t>
            </a:r>
            <a:r>
              <a:rPr lang="pt-BR" kern="0" dirty="0">
                <a:effectLst/>
                <a:latin typeface="Poppins" panose="00000500000000000000" pitchFamily="2" charset="0"/>
                <a:ea typeface="Times New Roman" panose="02020603050405020304" pitchFamily="18" charset="0"/>
                <a:cs typeface="Poppins" panose="00000500000000000000" pitchFamily="2" charset="0"/>
              </a:rPr>
              <a:t>, em que haja suspensão do pagamento ou outra sanção decorrente de decisão judicial.</a:t>
            </a:r>
          </a:p>
        </p:txBody>
      </p:sp>
      <p:pic>
        <p:nvPicPr>
          <p:cNvPr id="13" name="Picture 12" descr="Tic Verde Png 3 » PNG Image #2445954 - PNG Images - PNGio">
            <a:extLst>
              <a:ext uri="{FF2B5EF4-FFF2-40B4-BE49-F238E27FC236}">
                <a16:creationId xmlns:a16="http://schemas.microsoft.com/office/drawing/2014/main" id="{EEECBA58-83BA-D19A-8557-50CC274D52F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651" t="19468" r="16021" b="19724"/>
          <a:stretch/>
        </p:blipFill>
        <p:spPr bwMode="auto">
          <a:xfrm>
            <a:off x="806205" y="3554350"/>
            <a:ext cx="485099" cy="425490"/>
          </a:xfrm>
          <a:prstGeom prst="rect">
            <a:avLst/>
          </a:prstGeom>
          <a:noFill/>
          <a:extLst>
            <a:ext uri="{909E8E84-426E-40DD-AFC4-6F175D3DCCD1}">
              <a14:hiddenFill xmlns:a14="http://schemas.microsoft.com/office/drawing/2010/main">
                <a:solidFill>
                  <a:srgbClr val="FFFFFF"/>
                </a:solidFill>
              </a14:hiddenFill>
            </a:ext>
          </a:extLst>
        </p:spPr>
      </p:pic>
      <p:sp>
        <p:nvSpPr>
          <p:cNvPr id="3" name="Freeform 3">
            <a:extLst>
              <a:ext uri="{FF2B5EF4-FFF2-40B4-BE49-F238E27FC236}">
                <a16:creationId xmlns:a16="http://schemas.microsoft.com/office/drawing/2014/main" id="{D404FE5A-D1C8-5807-A8E4-0E78549886E6}"/>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pt-BR"/>
          </a:p>
        </p:txBody>
      </p:sp>
    </p:spTree>
    <p:extLst>
      <p:ext uri="{BB962C8B-B14F-4D97-AF65-F5344CB8AC3E}">
        <p14:creationId xmlns:p14="http://schemas.microsoft.com/office/powerpoint/2010/main" val="3791102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a:extLst>
              <a:ext uri="{FF2B5EF4-FFF2-40B4-BE49-F238E27FC236}">
                <a16:creationId xmlns:a16="http://schemas.microsoft.com/office/drawing/2014/main" id="{DE1A507D-3CEA-9CBB-DF78-127D570B3BF3}"/>
              </a:ext>
            </a:extLst>
          </p:cNvPr>
          <p:cNvSpPr txBox="1"/>
          <p:nvPr/>
        </p:nvSpPr>
        <p:spPr>
          <a:xfrm>
            <a:off x="2743672" y="311270"/>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sp>
        <p:nvSpPr>
          <p:cNvPr id="4" name="Retângulo 3">
            <a:extLst>
              <a:ext uri="{FF2B5EF4-FFF2-40B4-BE49-F238E27FC236}">
                <a16:creationId xmlns:a16="http://schemas.microsoft.com/office/drawing/2014/main" id="{3D3EAC9E-1E27-C13E-8D66-61B8D53572FA}"/>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9" name="Imagem 8">
            <a:extLst>
              <a:ext uri="{FF2B5EF4-FFF2-40B4-BE49-F238E27FC236}">
                <a16:creationId xmlns:a16="http://schemas.microsoft.com/office/drawing/2014/main" id="{660AA096-A735-E7E0-9B93-04F29847CD25}"/>
              </a:ext>
            </a:extLst>
          </p:cNvPr>
          <p:cNvPicPr>
            <a:picLocks noChangeAspect="1"/>
          </p:cNvPicPr>
          <p:nvPr/>
        </p:nvPicPr>
        <p:blipFill>
          <a:blip r:embed="rId2"/>
          <a:stretch>
            <a:fillRect/>
          </a:stretch>
        </p:blipFill>
        <p:spPr>
          <a:xfrm>
            <a:off x="1118659" y="1499947"/>
            <a:ext cx="10187516" cy="4626029"/>
          </a:xfrm>
          <a:prstGeom prst="rect">
            <a:avLst/>
          </a:prstGeom>
        </p:spPr>
      </p:pic>
      <p:sp>
        <p:nvSpPr>
          <p:cNvPr id="5" name="Freeform 3">
            <a:extLst>
              <a:ext uri="{FF2B5EF4-FFF2-40B4-BE49-F238E27FC236}">
                <a16:creationId xmlns:a16="http://schemas.microsoft.com/office/drawing/2014/main" id="{F54667FF-922C-344C-A600-1C054CFC4525}"/>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35586717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9F00E932-4A98-247E-D100-0C3436B68C78}"/>
              </a:ext>
            </a:extLst>
          </p:cNvPr>
          <p:cNvSpPr txBox="1"/>
          <p:nvPr/>
        </p:nvSpPr>
        <p:spPr>
          <a:xfrm>
            <a:off x="2550160" y="248976"/>
            <a:ext cx="9365032" cy="1200329"/>
          </a:xfrm>
          <a:prstGeom prst="rect">
            <a:avLst/>
          </a:prstGeom>
          <a:noFill/>
        </p:spPr>
        <p:txBody>
          <a:bodyPr wrap="square" rtlCol="0">
            <a:spAutoFit/>
          </a:bodyPr>
          <a:lstStyle/>
          <a:p>
            <a:r>
              <a:rPr lang="pt-BR" sz="2400" b="1" dirty="0">
                <a:solidFill>
                  <a:srgbClr val="FFC000"/>
                </a:solidFill>
                <a:latin typeface="Gisha" panose="020B0502040204020203"/>
              </a:rPr>
              <a:t>Pagamentos e bloqueios </a:t>
            </a:r>
            <a:r>
              <a:rPr lang="pt-BR" sz="3600" b="1" dirty="0">
                <a:solidFill>
                  <a:srgbClr val="FFC000"/>
                </a:solidFill>
                <a:latin typeface="Gisha" panose="020B0502040204020203"/>
              </a:rPr>
              <a:t>da compensação previdenciária</a:t>
            </a:r>
            <a:r>
              <a:rPr lang="pt-BR" sz="2400" b="1" dirty="0">
                <a:solidFill>
                  <a:srgbClr val="FFC000"/>
                </a:solidFill>
                <a:latin typeface="Gisha" panose="020B0502040204020203"/>
              </a:rPr>
              <a:t>?</a:t>
            </a:r>
          </a:p>
        </p:txBody>
      </p:sp>
      <p:grpSp>
        <p:nvGrpSpPr>
          <p:cNvPr id="8" name="Google Shape;1360;p70">
            <a:extLst>
              <a:ext uri="{FF2B5EF4-FFF2-40B4-BE49-F238E27FC236}">
                <a16:creationId xmlns:a16="http://schemas.microsoft.com/office/drawing/2014/main" id="{F3BE4318-8B30-F891-6A0E-51FA98EA9A22}"/>
              </a:ext>
            </a:extLst>
          </p:cNvPr>
          <p:cNvGrpSpPr/>
          <p:nvPr/>
        </p:nvGrpSpPr>
        <p:grpSpPr>
          <a:xfrm>
            <a:off x="332073" y="2418084"/>
            <a:ext cx="3707250" cy="1114675"/>
            <a:chOff x="4411970" y="4340222"/>
            <a:chExt cx="779467" cy="242683"/>
          </a:xfrm>
        </p:grpSpPr>
        <p:sp>
          <p:nvSpPr>
            <p:cNvPr id="9" name="Google Shape;1361;p70">
              <a:extLst>
                <a:ext uri="{FF2B5EF4-FFF2-40B4-BE49-F238E27FC236}">
                  <a16:creationId xmlns:a16="http://schemas.microsoft.com/office/drawing/2014/main" id="{C560F1A8-D001-9122-3A6F-07B9546F41F2}"/>
                </a:ext>
              </a:extLst>
            </p:cNvPr>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362;p70">
              <a:extLst>
                <a:ext uri="{FF2B5EF4-FFF2-40B4-BE49-F238E27FC236}">
                  <a16:creationId xmlns:a16="http://schemas.microsoft.com/office/drawing/2014/main" id="{437B627F-8096-8CEE-67C5-0BF16B72D7F1}"/>
                </a:ext>
              </a:extLst>
            </p:cNvPr>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363;p70">
              <a:extLst>
                <a:ext uri="{FF2B5EF4-FFF2-40B4-BE49-F238E27FC236}">
                  <a16:creationId xmlns:a16="http://schemas.microsoft.com/office/drawing/2014/main" id="{7DDA9CA9-DA81-E687-9073-38648EFD0D7E}"/>
                </a:ext>
              </a:extLst>
            </p:cNvPr>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 name="CaixaDeTexto 11">
            <a:extLst>
              <a:ext uri="{FF2B5EF4-FFF2-40B4-BE49-F238E27FC236}">
                <a16:creationId xmlns:a16="http://schemas.microsoft.com/office/drawing/2014/main" id="{4202872A-18A3-3445-90B2-41698A7BD885}"/>
              </a:ext>
            </a:extLst>
          </p:cNvPr>
          <p:cNvSpPr txBox="1"/>
          <p:nvPr/>
        </p:nvSpPr>
        <p:spPr>
          <a:xfrm>
            <a:off x="1365376" y="2680599"/>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Bloqueio de valores e cessação de requerimentos</a:t>
            </a:r>
          </a:p>
        </p:txBody>
      </p:sp>
      <p:sp>
        <p:nvSpPr>
          <p:cNvPr id="13" name="CaixaDeTexto 12">
            <a:extLst>
              <a:ext uri="{FF2B5EF4-FFF2-40B4-BE49-F238E27FC236}">
                <a16:creationId xmlns:a16="http://schemas.microsoft.com/office/drawing/2014/main" id="{D80701FB-A5CA-2821-06D1-480626D8C4F4}"/>
              </a:ext>
            </a:extLst>
          </p:cNvPr>
          <p:cNvSpPr txBox="1"/>
          <p:nvPr/>
        </p:nvSpPr>
        <p:spPr>
          <a:xfrm>
            <a:off x="508456" y="2751092"/>
            <a:ext cx="818982" cy="461665"/>
          </a:xfrm>
          <a:prstGeom prst="rect">
            <a:avLst/>
          </a:prstGeom>
          <a:noFill/>
        </p:spPr>
        <p:txBody>
          <a:bodyPr wrap="square" rtlCol="0">
            <a:spAutoFit/>
          </a:bodyPr>
          <a:lstStyle/>
          <a:p>
            <a:pPr algn="ctr"/>
            <a:r>
              <a:rPr lang="pt-BR" sz="1200" b="1" dirty="0">
                <a:latin typeface="Poppins" panose="00000500000000000000" pitchFamily="2" charset="0"/>
                <a:cs typeface="Poppins" panose="00000500000000000000" pitchFamily="2" charset="0"/>
              </a:rPr>
              <a:t>Último dia útil</a:t>
            </a:r>
          </a:p>
        </p:txBody>
      </p:sp>
      <p:grpSp>
        <p:nvGrpSpPr>
          <p:cNvPr id="14" name="Google Shape;1360;p70">
            <a:extLst>
              <a:ext uri="{FF2B5EF4-FFF2-40B4-BE49-F238E27FC236}">
                <a16:creationId xmlns:a16="http://schemas.microsoft.com/office/drawing/2014/main" id="{E7E137E8-B6C2-5A43-F420-D5AA992DD494}"/>
              </a:ext>
            </a:extLst>
          </p:cNvPr>
          <p:cNvGrpSpPr/>
          <p:nvPr/>
        </p:nvGrpSpPr>
        <p:grpSpPr>
          <a:xfrm>
            <a:off x="336012" y="3739730"/>
            <a:ext cx="3707250" cy="1114675"/>
            <a:chOff x="4411970" y="4340222"/>
            <a:chExt cx="779467" cy="242683"/>
          </a:xfrm>
        </p:grpSpPr>
        <p:sp>
          <p:nvSpPr>
            <p:cNvPr id="15" name="Google Shape;1361;p70">
              <a:extLst>
                <a:ext uri="{FF2B5EF4-FFF2-40B4-BE49-F238E27FC236}">
                  <a16:creationId xmlns:a16="http://schemas.microsoft.com/office/drawing/2014/main" id="{9C65BFA3-4E07-981D-14CD-D9450FF2EFF8}"/>
                </a:ext>
              </a:extLst>
            </p:cNvPr>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362;p70">
              <a:extLst>
                <a:ext uri="{FF2B5EF4-FFF2-40B4-BE49-F238E27FC236}">
                  <a16:creationId xmlns:a16="http://schemas.microsoft.com/office/drawing/2014/main" id="{21AEA0B0-4BE2-8E89-59C9-1C21136ED362}"/>
                </a:ext>
              </a:extLst>
            </p:cNvPr>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63;p70">
              <a:extLst>
                <a:ext uri="{FF2B5EF4-FFF2-40B4-BE49-F238E27FC236}">
                  <a16:creationId xmlns:a16="http://schemas.microsoft.com/office/drawing/2014/main" id="{3F6462E1-860D-4530-1673-59CF5DD38765}"/>
                </a:ext>
              </a:extLst>
            </p:cNvPr>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CaixaDeTexto 17">
            <a:extLst>
              <a:ext uri="{FF2B5EF4-FFF2-40B4-BE49-F238E27FC236}">
                <a16:creationId xmlns:a16="http://schemas.microsoft.com/office/drawing/2014/main" id="{F974C4E6-F03D-E1C7-76DD-FC1B48E602C1}"/>
              </a:ext>
            </a:extLst>
          </p:cNvPr>
          <p:cNvSpPr txBox="1"/>
          <p:nvPr/>
        </p:nvSpPr>
        <p:spPr>
          <a:xfrm>
            <a:off x="1369315" y="4002245"/>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Prévia da folha de pagamento da competência anterior</a:t>
            </a:r>
          </a:p>
        </p:txBody>
      </p:sp>
      <p:sp>
        <p:nvSpPr>
          <p:cNvPr id="19" name="CaixaDeTexto 18">
            <a:extLst>
              <a:ext uri="{FF2B5EF4-FFF2-40B4-BE49-F238E27FC236}">
                <a16:creationId xmlns:a16="http://schemas.microsoft.com/office/drawing/2014/main" id="{A280DEB2-5B23-D61F-7EA1-CC95F0006207}"/>
              </a:ext>
            </a:extLst>
          </p:cNvPr>
          <p:cNvSpPr txBox="1"/>
          <p:nvPr/>
        </p:nvSpPr>
        <p:spPr>
          <a:xfrm>
            <a:off x="512395" y="4072738"/>
            <a:ext cx="818982" cy="461665"/>
          </a:xfrm>
          <a:prstGeom prst="rect">
            <a:avLst/>
          </a:prstGeom>
          <a:noFill/>
        </p:spPr>
        <p:txBody>
          <a:bodyPr wrap="square" rtlCol="0">
            <a:spAutoFit/>
          </a:bodyPr>
          <a:lstStyle/>
          <a:p>
            <a:pPr algn="ctr"/>
            <a:r>
              <a:rPr lang="pt-BR" sz="1200" b="1" dirty="0">
                <a:latin typeface="Poppins" panose="00000500000000000000" pitchFamily="2" charset="0"/>
                <a:cs typeface="Poppins" panose="00000500000000000000" pitchFamily="2" charset="0"/>
              </a:rPr>
              <a:t>4º dia útil</a:t>
            </a:r>
          </a:p>
        </p:txBody>
      </p:sp>
      <p:grpSp>
        <p:nvGrpSpPr>
          <p:cNvPr id="20" name="Google Shape;1360;p70">
            <a:extLst>
              <a:ext uri="{FF2B5EF4-FFF2-40B4-BE49-F238E27FC236}">
                <a16:creationId xmlns:a16="http://schemas.microsoft.com/office/drawing/2014/main" id="{2638DC3A-63CD-A5AC-D1A9-8700F8E00638}"/>
              </a:ext>
            </a:extLst>
          </p:cNvPr>
          <p:cNvGrpSpPr/>
          <p:nvPr/>
        </p:nvGrpSpPr>
        <p:grpSpPr>
          <a:xfrm>
            <a:off x="4215710" y="2688637"/>
            <a:ext cx="3707255" cy="1114670"/>
            <a:chOff x="4411970" y="4340222"/>
            <a:chExt cx="779468" cy="242682"/>
          </a:xfrm>
        </p:grpSpPr>
        <p:sp>
          <p:nvSpPr>
            <p:cNvPr id="21" name="Google Shape;1361;p70">
              <a:extLst>
                <a:ext uri="{FF2B5EF4-FFF2-40B4-BE49-F238E27FC236}">
                  <a16:creationId xmlns:a16="http://schemas.microsoft.com/office/drawing/2014/main" id="{82C45109-A207-52B1-3E8A-AFA4D8D60757}"/>
                </a:ext>
              </a:extLst>
            </p:cNvPr>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62;p70">
              <a:extLst>
                <a:ext uri="{FF2B5EF4-FFF2-40B4-BE49-F238E27FC236}">
                  <a16:creationId xmlns:a16="http://schemas.microsoft.com/office/drawing/2014/main" id="{DB4D935F-F450-FAFD-AB66-74693E06E5FF}"/>
                </a:ext>
              </a:extLst>
            </p:cNvPr>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63;p70">
              <a:extLst>
                <a:ext uri="{FF2B5EF4-FFF2-40B4-BE49-F238E27FC236}">
                  <a16:creationId xmlns:a16="http://schemas.microsoft.com/office/drawing/2014/main" id="{B09D6F5B-CB39-5D88-B9E5-C5B09A965403}"/>
                </a:ext>
              </a:extLst>
            </p:cNvPr>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 name="CaixaDeTexto 23">
            <a:extLst>
              <a:ext uri="{FF2B5EF4-FFF2-40B4-BE49-F238E27FC236}">
                <a16:creationId xmlns:a16="http://schemas.microsoft.com/office/drawing/2014/main" id="{A2D9688C-CD80-D4CF-E63A-E9BC18250092}"/>
              </a:ext>
            </a:extLst>
          </p:cNvPr>
          <p:cNvSpPr txBox="1"/>
          <p:nvPr/>
        </p:nvSpPr>
        <p:spPr>
          <a:xfrm>
            <a:off x="5225691" y="2969613"/>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Disponibilização da </a:t>
            </a:r>
          </a:p>
          <a:p>
            <a:pPr algn="ctr"/>
            <a:r>
              <a:rPr lang="pt-BR" sz="1400" dirty="0">
                <a:latin typeface="Poppins" panose="00000500000000000000" pitchFamily="2" charset="0"/>
                <a:cs typeface="Poppins" panose="00000500000000000000" pitchFamily="2" charset="0"/>
              </a:rPr>
              <a:t>prévia de pagamento da competência anterior</a:t>
            </a:r>
          </a:p>
        </p:txBody>
      </p:sp>
      <p:sp>
        <p:nvSpPr>
          <p:cNvPr id="25" name="CaixaDeTexto 24">
            <a:extLst>
              <a:ext uri="{FF2B5EF4-FFF2-40B4-BE49-F238E27FC236}">
                <a16:creationId xmlns:a16="http://schemas.microsoft.com/office/drawing/2014/main" id="{D1A34ED0-B136-652C-844C-E744F0CA1F7F}"/>
              </a:ext>
            </a:extLst>
          </p:cNvPr>
          <p:cNvSpPr txBox="1"/>
          <p:nvPr/>
        </p:nvSpPr>
        <p:spPr>
          <a:xfrm>
            <a:off x="4368771" y="3040106"/>
            <a:ext cx="818982" cy="461665"/>
          </a:xfrm>
          <a:prstGeom prst="rect">
            <a:avLst/>
          </a:prstGeom>
          <a:noFill/>
        </p:spPr>
        <p:txBody>
          <a:bodyPr wrap="square" rtlCol="0">
            <a:spAutoFit/>
          </a:bodyPr>
          <a:lstStyle/>
          <a:p>
            <a:pPr algn="ctr"/>
            <a:r>
              <a:rPr lang="pt-BR" sz="1200" b="1" dirty="0">
                <a:latin typeface="Poppins" panose="00000500000000000000" pitchFamily="2" charset="0"/>
                <a:cs typeface="Poppins" panose="00000500000000000000" pitchFamily="2" charset="0"/>
              </a:rPr>
              <a:t>5º dia útil</a:t>
            </a:r>
          </a:p>
        </p:txBody>
      </p:sp>
      <p:grpSp>
        <p:nvGrpSpPr>
          <p:cNvPr id="26" name="Google Shape;1360;p70">
            <a:extLst>
              <a:ext uri="{FF2B5EF4-FFF2-40B4-BE49-F238E27FC236}">
                <a16:creationId xmlns:a16="http://schemas.microsoft.com/office/drawing/2014/main" id="{3DB7B193-65EB-D24F-5ED6-80CF16872BAB}"/>
              </a:ext>
            </a:extLst>
          </p:cNvPr>
          <p:cNvGrpSpPr/>
          <p:nvPr/>
        </p:nvGrpSpPr>
        <p:grpSpPr>
          <a:xfrm>
            <a:off x="8207942" y="2488577"/>
            <a:ext cx="3707250" cy="1114675"/>
            <a:chOff x="4411970" y="4340222"/>
            <a:chExt cx="779467" cy="242683"/>
          </a:xfrm>
        </p:grpSpPr>
        <p:sp>
          <p:nvSpPr>
            <p:cNvPr id="27" name="Google Shape;1361;p70">
              <a:extLst>
                <a:ext uri="{FF2B5EF4-FFF2-40B4-BE49-F238E27FC236}">
                  <a16:creationId xmlns:a16="http://schemas.microsoft.com/office/drawing/2014/main" id="{CA54487B-5D0B-CEEB-95E5-190798E496E3}"/>
                </a:ext>
              </a:extLst>
            </p:cNvPr>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62;p70">
              <a:extLst>
                <a:ext uri="{FF2B5EF4-FFF2-40B4-BE49-F238E27FC236}">
                  <a16:creationId xmlns:a16="http://schemas.microsoft.com/office/drawing/2014/main" id="{CCF2364B-4958-A3AD-0E3A-3B339C0E01A4}"/>
                </a:ext>
              </a:extLst>
            </p:cNvPr>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63;p70">
              <a:extLst>
                <a:ext uri="{FF2B5EF4-FFF2-40B4-BE49-F238E27FC236}">
                  <a16:creationId xmlns:a16="http://schemas.microsoft.com/office/drawing/2014/main" id="{8CA1DCBF-52F3-3E05-A5CB-FD8B95625082}"/>
                </a:ext>
              </a:extLst>
            </p:cNvPr>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 name="CaixaDeTexto 29">
            <a:extLst>
              <a:ext uri="{FF2B5EF4-FFF2-40B4-BE49-F238E27FC236}">
                <a16:creationId xmlns:a16="http://schemas.microsoft.com/office/drawing/2014/main" id="{8F99284E-B395-6AF2-085D-ECFD9E07EC90}"/>
              </a:ext>
            </a:extLst>
          </p:cNvPr>
          <p:cNvSpPr txBox="1"/>
          <p:nvPr/>
        </p:nvSpPr>
        <p:spPr>
          <a:xfrm>
            <a:off x="9241245" y="2751092"/>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Processamento da folha </a:t>
            </a:r>
          </a:p>
          <a:p>
            <a:pPr algn="ctr"/>
            <a:r>
              <a:rPr lang="pt-BR" sz="1400" dirty="0">
                <a:latin typeface="Poppins" panose="00000500000000000000" pitchFamily="2" charset="0"/>
                <a:cs typeface="Poppins" panose="00000500000000000000" pitchFamily="2" charset="0"/>
              </a:rPr>
              <a:t>de pagamento da competência anterior</a:t>
            </a:r>
          </a:p>
        </p:txBody>
      </p:sp>
      <p:sp>
        <p:nvSpPr>
          <p:cNvPr id="31" name="CaixaDeTexto 30">
            <a:extLst>
              <a:ext uri="{FF2B5EF4-FFF2-40B4-BE49-F238E27FC236}">
                <a16:creationId xmlns:a16="http://schemas.microsoft.com/office/drawing/2014/main" id="{BC40749A-4C87-7A62-EEAC-873291E4C6BC}"/>
              </a:ext>
            </a:extLst>
          </p:cNvPr>
          <p:cNvSpPr txBox="1"/>
          <p:nvPr/>
        </p:nvSpPr>
        <p:spPr>
          <a:xfrm>
            <a:off x="8384325" y="2821585"/>
            <a:ext cx="818982" cy="461665"/>
          </a:xfrm>
          <a:prstGeom prst="rect">
            <a:avLst/>
          </a:prstGeom>
          <a:noFill/>
        </p:spPr>
        <p:txBody>
          <a:bodyPr wrap="square" rtlCol="0">
            <a:spAutoFit/>
          </a:bodyPr>
          <a:lstStyle/>
          <a:p>
            <a:pPr algn="ctr"/>
            <a:r>
              <a:rPr lang="pt-BR" sz="1200" b="1" dirty="0">
                <a:latin typeface="Poppins" panose="00000500000000000000" pitchFamily="2" charset="0"/>
                <a:cs typeface="Poppins" panose="00000500000000000000" pitchFamily="2" charset="0"/>
              </a:rPr>
              <a:t>10º dia útil</a:t>
            </a:r>
          </a:p>
        </p:txBody>
      </p:sp>
      <p:grpSp>
        <p:nvGrpSpPr>
          <p:cNvPr id="32" name="Google Shape;1360;p70">
            <a:extLst>
              <a:ext uri="{FF2B5EF4-FFF2-40B4-BE49-F238E27FC236}">
                <a16:creationId xmlns:a16="http://schemas.microsoft.com/office/drawing/2014/main" id="{0DE2A3DC-AC0D-5029-2C92-F8D37863A823}"/>
              </a:ext>
            </a:extLst>
          </p:cNvPr>
          <p:cNvGrpSpPr/>
          <p:nvPr/>
        </p:nvGrpSpPr>
        <p:grpSpPr>
          <a:xfrm>
            <a:off x="8207942" y="3810358"/>
            <a:ext cx="3707250" cy="1114675"/>
            <a:chOff x="4411970" y="4340222"/>
            <a:chExt cx="779467" cy="242683"/>
          </a:xfrm>
        </p:grpSpPr>
        <p:sp>
          <p:nvSpPr>
            <p:cNvPr id="33" name="Google Shape;1361;p70">
              <a:extLst>
                <a:ext uri="{FF2B5EF4-FFF2-40B4-BE49-F238E27FC236}">
                  <a16:creationId xmlns:a16="http://schemas.microsoft.com/office/drawing/2014/main" id="{4FA61B96-0ECE-67BC-64D3-141222443F8E}"/>
                </a:ext>
              </a:extLst>
            </p:cNvPr>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362;p70">
              <a:extLst>
                <a:ext uri="{FF2B5EF4-FFF2-40B4-BE49-F238E27FC236}">
                  <a16:creationId xmlns:a16="http://schemas.microsoft.com/office/drawing/2014/main" id="{7FDED176-C1CA-3F98-B5AF-8F25C703CDE7}"/>
                </a:ext>
              </a:extLst>
            </p:cNvPr>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363;p70">
              <a:extLst>
                <a:ext uri="{FF2B5EF4-FFF2-40B4-BE49-F238E27FC236}">
                  <a16:creationId xmlns:a16="http://schemas.microsoft.com/office/drawing/2014/main" id="{2AB71B1E-35BB-8106-CD89-B1283B39DF39}"/>
                </a:ext>
              </a:extLst>
            </p:cNvPr>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CaixaDeTexto 35">
            <a:extLst>
              <a:ext uri="{FF2B5EF4-FFF2-40B4-BE49-F238E27FC236}">
                <a16:creationId xmlns:a16="http://schemas.microsoft.com/office/drawing/2014/main" id="{43A57960-3B0E-0609-7593-D37F9591D688}"/>
              </a:ext>
            </a:extLst>
          </p:cNvPr>
          <p:cNvSpPr txBox="1"/>
          <p:nvPr/>
        </p:nvSpPr>
        <p:spPr>
          <a:xfrm>
            <a:off x="9241245" y="4072873"/>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Disponibilização da folha de pagamento da competência anterior</a:t>
            </a:r>
          </a:p>
        </p:txBody>
      </p:sp>
      <p:sp>
        <p:nvSpPr>
          <p:cNvPr id="37" name="CaixaDeTexto 36">
            <a:extLst>
              <a:ext uri="{FF2B5EF4-FFF2-40B4-BE49-F238E27FC236}">
                <a16:creationId xmlns:a16="http://schemas.microsoft.com/office/drawing/2014/main" id="{231D7D7E-5F4F-EA32-5021-F197415AC2B8}"/>
              </a:ext>
            </a:extLst>
          </p:cNvPr>
          <p:cNvSpPr txBox="1"/>
          <p:nvPr/>
        </p:nvSpPr>
        <p:spPr>
          <a:xfrm>
            <a:off x="8384325" y="4143366"/>
            <a:ext cx="818982" cy="461665"/>
          </a:xfrm>
          <a:prstGeom prst="rect">
            <a:avLst/>
          </a:prstGeom>
          <a:noFill/>
        </p:spPr>
        <p:txBody>
          <a:bodyPr wrap="square" rtlCol="0">
            <a:spAutoFit/>
          </a:bodyPr>
          <a:lstStyle/>
          <a:p>
            <a:pPr algn="ctr"/>
            <a:r>
              <a:rPr lang="pt-BR" sz="1200" b="1" dirty="0">
                <a:latin typeface="Poppins" panose="00000500000000000000" pitchFamily="2" charset="0"/>
                <a:cs typeface="Poppins" panose="00000500000000000000" pitchFamily="2" charset="0"/>
              </a:rPr>
              <a:t>11º  dia útil</a:t>
            </a:r>
          </a:p>
        </p:txBody>
      </p:sp>
      <p:sp>
        <p:nvSpPr>
          <p:cNvPr id="38" name="Google Shape;1363;p70">
            <a:extLst>
              <a:ext uri="{FF2B5EF4-FFF2-40B4-BE49-F238E27FC236}">
                <a16:creationId xmlns:a16="http://schemas.microsoft.com/office/drawing/2014/main" id="{13992FB8-7884-34E6-D2DE-D01F2B2E8F59}"/>
              </a:ext>
            </a:extLst>
          </p:cNvPr>
          <p:cNvSpPr/>
          <p:nvPr/>
        </p:nvSpPr>
        <p:spPr>
          <a:xfrm flipV="1">
            <a:off x="4793209" y="3810358"/>
            <a:ext cx="3129756" cy="91474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CaixaDeTexto 38">
            <a:extLst>
              <a:ext uri="{FF2B5EF4-FFF2-40B4-BE49-F238E27FC236}">
                <a16:creationId xmlns:a16="http://schemas.microsoft.com/office/drawing/2014/main" id="{46E62EE2-9992-839D-7450-1AA901B844BF}"/>
              </a:ext>
            </a:extLst>
          </p:cNvPr>
          <p:cNvSpPr txBox="1"/>
          <p:nvPr/>
        </p:nvSpPr>
        <p:spPr>
          <a:xfrm>
            <a:off x="5225690" y="3923017"/>
            <a:ext cx="2673951" cy="738664"/>
          </a:xfrm>
          <a:prstGeom prst="rect">
            <a:avLst/>
          </a:prstGeom>
          <a:noFill/>
        </p:spPr>
        <p:txBody>
          <a:bodyPr wrap="square" rtlCol="0">
            <a:spAutoFit/>
          </a:bodyPr>
          <a:lstStyle/>
          <a:p>
            <a:pPr algn="ctr"/>
            <a:r>
              <a:rPr lang="pt-BR" sz="1400" dirty="0">
                <a:latin typeface="Poppins" panose="00000500000000000000" pitchFamily="2" charset="0"/>
                <a:cs typeface="Poppins" panose="00000500000000000000" pitchFamily="2" charset="0"/>
              </a:rPr>
              <a:t>Pagamento da competência fechada no mês anterior.</a:t>
            </a:r>
          </a:p>
        </p:txBody>
      </p:sp>
      <p:sp>
        <p:nvSpPr>
          <p:cNvPr id="2" name="Freeform 3">
            <a:extLst>
              <a:ext uri="{FF2B5EF4-FFF2-40B4-BE49-F238E27FC236}">
                <a16:creationId xmlns:a16="http://schemas.microsoft.com/office/drawing/2014/main" id="{4D2EDE68-7E32-539B-FAF3-810E503893FA}"/>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21191809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
            <a:extLst>
              <a:ext uri="{FF2B5EF4-FFF2-40B4-BE49-F238E27FC236}">
                <a16:creationId xmlns:a16="http://schemas.microsoft.com/office/drawing/2014/main" id="{2C4403C4-8D37-D13B-42CF-A2E713B1327E}"/>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839A2C63-CB71-5D43-DE63-4F734E0B9724}"/>
              </a:ext>
            </a:extLst>
          </p:cNvPr>
          <p:cNvSpPr txBox="1"/>
          <p:nvPr/>
        </p:nvSpPr>
        <p:spPr>
          <a:xfrm>
            <a:off x="2652562" y="282151"/>
            <a:ext cx="8749511" cy="646331"/>
          </a:xfrm>
          <a:prstGeom prst="rect">
            <a:avLst/>
          </a:prstGeom>
          <a:noFill/>
        </p:spPr>
        <p:txBody>
          <a:bodyPr wrap="none" rtlCol="0">
            <a:spAutoFit/>
          </a:bodyPr>
          <a:lstStyle/>
          <a:p>
            <a:r>
              <a:rPr lang="pt-BR" sz="2400" b="1" dirty="0">
                <a:solidFill>
                  <a:srgbClr val="00B0F0"/>
                </a:solidFill>
                <a:latin typeface="Gisha" panose="020B0502040204020203"/>
              </a:rPr>
              <a:t>Prescrição </a:t>
            </a:r>
            <a:r>
              <a:rPr lang="pt-BR" sz="3600" b="1" dirty="0">
                <a:solidFill>
                  <a:srgbClr val="00B0F0"/>
                </a:solidFill>
                <a:latin typeface="Gisha" panose="020B0502040204020203"/>
              </a:rPr>
              <a:t>da compensação previdenciária</a:t>
            </a:r>
            <a:r>
              <a:rPr lang="pt-BR" sz="2400" b="1" dirty="0">
                <a:solidFill>
                  <a:srgbClr val="00B0F0"/>
                </a:solidFill>
                <a:latin typeface="Gisha" panose="020B0502040204020203"/>
              </a:rPr>
              <a:t>?</a:t>
            </a:r>
          </a:p>
        </p:txBody>
      </p:sp>
      <p:sp>
        <p:nvSpPr>
          <p:cNvPr id="3" name="CaixaDeTexto 2">
            <a:extLst>
              <a:ext uri="{FF2B5EF4-FFF2-40B4-BE49-F238E27FC236}">
                <a16:creationId xmlns:a16="http://schemas.microsoft.com/office/drawing/2014/main" id="{3F56C4C7-B6B5-9D15-DC64-D59797252072}"/>
              </a:ext>
            </a:extLst>
          </p:cNvPr>
          <p:cNvSpPr txBox="1"/>
          <p:nvPr/>
        </p:nvSpPr>
        <p:spPr>
          <a:xfrm>
            <a:off x="438861" y="844162"/>
            <a:ext cx="11419919" cy="4878259"/>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1900" dirty="0">
                <a:latin typeface="Gisha" panose="020B0502040204020203"/>
              </a:rPr>
              <a:t>Art. 12.  Aplica-se a </a:t>
            </a:r>
            <a:r>
              <a:rPr lang="pt-BR" sz="2600" b="1" dirty="0">
                <a:latin typeface="Gisha" panose="020B0502040204020203"/>
              </a:rPr>
              <a:t>prescrição quinquenal</a:t>
            </a:r>
            <a:r>
              <a:rPr lang="pt-BR" sz="1900" dirty="0">
                <a:latin typeface="Gisha" panose="020B0502040204020203"/>
              </a:rPr>
              <a:t>, nos termos do disposto no Decreto nº 20.910, de 6 de janeiro de 1932, aos valores não pagos nem reclamados em época própria do surgimento da pretensão, que ocorrerá:</a:t>
            </a:r>
          </a:p>
          <a:p>
            <a:pPr algn="just"/>
            <a:endParaRPr lang="pt-BR" sz="1900" dirty="0">
              <a:latin typeface="Gisha" panose="020B0502040204020203"/>
            </a:endParaRPr>
          </a:p>
          <a:p>
            <a:pPr algn="just"/>
            <a:r>
              <a:rPr lang="pt-BR" sz="1900" dirty="0">
                <a:latin typeface="Gisha" panose="020B0502040204020203"/>
              </a:rPr>
              <a:t>I - </a:t>
            </a:r>
            <a:r>
              <a:rPr lang="pt-BR" sz="2500" b="1" dirty="0">
                <a:latin typeface="Gisha" panose="020B0502040204020203"/>
              </a:rPr>
              <a:t>no primeiro dia subsequente ao registro do ato concessório de aposentadoria ou a pensão pelo Tribunal de Contas</a:t>
            </a:r>
            <a:r>
              <a:rPr lang="pt-BR" sz="1900" dirty="0">
                <a:latin typeface="Gisha" panose="020B0502040204020203"/>
              </a:rPr>
              <a:t> competente, quando o regime instituidor for o RPPS; ou</a:t>
            </a:r>
          </a:p>
          <a:p>
            <a:pPr algn="just"/>
            <a:endParaRPr lang="pt-BR" sz="1900" dirty="0">
              <a:latin typeface="Gisha" panose="020B0502040204020203"/>
            </a:endParaRPr>
          </a:p>
          <a:p>
            <a:pPr algn="just"/>
            <a:r>
              <a:rPr lang="pt-BR" sz="1900" dirty="0">
                <a:latin typeface="Gisha" panose="020B0502040204020203"/>
              </a:rPr>
              <a:t>II - </a:t>
            </a:r>
            <a:r>
              <a:rPr lang="pt-BR" sz="2600" dirty="0">
                <a:latin typeface="Gisha" panose="020B0502040204020203"/>
              </a:rPr>
              <a:t>no primeiro dia subsequente ao recebimento da primeira prestação</a:t>
            </a:r>
            <a:r>
              <a:rPr lang="pt-BR" sz="1900" dirty="0">
                <a:latin typeface="Gisha" panose="020B0502040204020203"/>
              </a:rPr>
              <a:t>, quando o regime instituidor for o RGPS.</a:t>
            </a:r>
          </a:p>
          <a:p>
            <a:pPr algn="just"/>
            <a:endParaRPr lang="pt-BR" sz="1900" dirty="0">
              <a:latin typeface="Gisha" panose="020B0502040204020203"/>
            </a:endParaRPr>
          </a:p>
          <a:p>
            <a:pPr algn="just"/>
            <a:r>
              <a:rPr lang="pt-BR" sz="1900" dirty="0">
                <a:latin typeface="Gisha" panose="020B0502040204020203"/>
              </a:rPr>
              <a:t>Parágrafo único.  O prazo prescricional </a:t>
            </a:r>
            <a:r>
              <a:rPr lang="pt-BR" sz="2500" b="1" dirty="0">
                <a:latin typeface="Gisha" panose="020B0502040204020203"/>
              </a:rPr>
              <a:t>da compensação financeira relativo ao período do estoque do RPPS será contado a partir da entrada em vigor deste Decreto </a:t>
            </a:r>
            <a:r>
              <a:rPr lang="pt-BR" sz="2500" dirty="0">
                <a:latin typeface="Gisha" panose="020B0502040204020203"/>
              </a:rPr>
              <a:t>[01/01/2021]</a:t>
            </a:r>
            <a:r>
              <a:rPr lang="pt-BR" sz="1900" dirty="0">
                <a:latin typeface="Gisha" panose="020B0502040204020203"/>
              </a:rPr>
              <a:t>.</a:t>
            </a:r>
            <a:endParaRPr lang="pt-BR" sz="1900" b="1" dirty="0">
              <a:latin typeface="Gisha" panose="020B0502040204020203"/>
              <a:cs typeface="Gisha" panose="020B0502040204020203"/>
            </a:endParaRPr>
          </a:p>
        </p:txBody>
      </p:sp>
      <p:sp>
        <p:nvSpPr>
          <p:cNvPr id="7" name="Retângulo 6">
            <a:extLst>
              <a:ext uri="{FF2B5EF4-FFF2-40B4-BE49-F238E27FC236}">
                <a16:creationId xmlns:a16="http://schemas.microsoft.com/office/drawing/2014/main" id="{B4DF0B57-41FD-01DA-0895-B08861AD7CAF}"/>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5414363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839A2C63-CB71-5D43-DE63-4F734E0B9724}"/>
              </a:ext>
            </a:extLst>
          </p:cNvPr>
          <p:cNvSpPr txBox="1"/>
          <p:nvPr/>
        </p:nvSpPr>
        <p:spPr>
          <a:xfrm>
            <a:off x="2441687" y="340827"/>
            <a:ext cx="8749511" cy="646331"/>
          </a:xfrm>
          <a:prstGeom prst="rect">
            <a:avLst/>
          </a:prstGeom>
          <a:noFill/>
        </p:spPr>
        <p:txBody>
          <a:bodyPr wrap="none" rtlCol="0">
            <a:spAutoFit/>
          </a:bodyPr>
          <a:lstStyle/>
          <a:p>
            <a:r>
              <a:rPr lang="pt-BR" sz="2400" b="1" dirty="0">
                <a:solidFill>
                  <a:srgbClr val="00B0F0"/>
                </a:solidFill>
                <a:latin typeface="Gisha" panose="020B0502040204020203"/>
              </a:rPr>
              <a:t>Prescrição </a:t>
            </a:r>
            <a:r>
              <a:rPr lang="pt-BR" sz="3600" b="1" dirty="0">
                <a:solidFill>
                  <a:srgbClr val="00B0F0"/>
                </a:solidFill>
                <a:latin typeface="Gisha" panose="020B0502040204020203"/>
              </a:rPr>
              <a:t>da compensação previdenciária</a:t>
            </a:r>
            <a:r>
              <a:rPr lang="pt-BR" sz="2400" b="1" dirty="0">
                <a:solidFill>
                  <a:srgbClr val="00B0F0"/>
                </a:solidFill>
                <a:latin typeface="Gisha" panose="020B0502040204020203"/>
              </a:rPr>
              <a:t>?</a:t>
            </a:r>
          </a:p>
        </p:txBody>
      </p:sp>
      <p:pic>
        <p:nvPicPr>
          <p:cNvPr id="4" name="Picture 2" descr="ícone de cor rgb de gerenciamento de pedidos do mercado. vendedor online.  ilustração isolada do vetor.">
            <a:extLst>
              <a:ext uri="{FF2B5EF4-FFF2-40B4-BE49-F238E27FC236}">
                <a16:creationId xmlns:a16="http://schemas.microsoft.com/office/drawing/2014/main" id="{E37ED7FC-DA27-1852-2778-40FDE9DC0D20}"/>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8565" b="15024"/>
          <a:stretch/>
        </p:blipFill>
        <p:spPr bwMode="auto">
          <a:xfrm>
            <a:off x="9646859" y="4034970"/>
            <a:ext cx="1072573" cy="1119207"/>
          </a:xfrm>
          <a:prstGeom prst="rect">
            <a:avLst/>
          </a:prstGeom>
          <a:noFill/>
          <a:extLst>
            <a:ext uri="{909E8E84-426E-40DD-AFC4-6F175D3DCCD1}">
              <a14:hiddenFill xmlns:a14="http://schemas.microsoft.com/office/drawing/2010/main">
                <a:solidFill>
                  <a:srgbClr val="FFFFFF"/>
                </a:solidFill>
              </a14:hiddenFill>
            </a:ext>
          </a:extLst>
        </p:spPr>
      </p:pic>
      <p:sp>
        <p:nvSpPr>
          <p:cNvPr id="5" name="Retângulo 4">
            <a:extLst>
              <a:ext uri="{FF2B5EF4-FFF2-40B4-BE49-F238E27FC236}">
                <a16:creationId xmlns:a16="http://schemas.microsoft.com/office/drawing/2014/main" id="{87389860-1AF2-84EA-0FC1-F62B1E384F38}"/>
              </a:ext>
            </a:extLst>
          </p:cNvPr>
          <p:cNvSpPr/>
          <p:nvPr/>
        </p:nvSpPr>
        <p:spPr>
          <a:xfrm>
            <a:off x="1106905" y="1973179"/>
            <a:ext cx="4899259" cy="2983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APOSENTADORIA</a:t>
            </a:r>
          </a:p>
        </p:txBody>
      </p:sp>
      <p:sp>
        <p:nvSpPr>
          <p:cNvPr id="6" name="Retângulo 5">
            <a:extLst>
              <a:ext uri="{FF2B5EF4-FFF2-40B4-BE49-F238E27FC236}">
                <a16:creationId xmlns:a16="http://schemas.microsoft.com/office/drawing/2014/main" id="{594FD823-FEC9-D313-9B91-0341DCE2DDCB}"/>
              </a:ext>
            </a:extLst>
          </p:cNvPr>
          <p:cNvSpPr/>
          <p:nvPr/>
        </p:nvSpPr>
        <p:spPr>
          <a:xfrm>
            <a:off x="6006165" y="1973178"/>
            <a:ext cx="2454442" cy="298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PENSÃO</a:t>
            </a:r>
          </a:p>
        </p:txBody>
      </p:sp>
      <p:sp>
        <p:nvSpPr>
          <p:cNvPr id="7" name="CaixaDeTexto 6">
            <a:extLst>
              <a:ext uri="{FF2B5EF4-FFF2-40B4-BE49-F238E27FC236}">
                <a16:creationId xmlns:a16="http://schemas.microsoft.com/office/drawing/2014/main" id="{F054F99E-8BA0-5840-42DE-89600204750E}"/>
              </a:ext>
            </a:extLst>
          </p:cNvPr>
          <p:cNvSpPr txBox="1"/>
          <p:nvPr/>
        </p:nvSpPr>
        <p:spPr>
          <a:xfrm>
            <a:off x="5336750" y="1546534"/>
            <a:ext cx="1338828" cy="369332"/>
          </a:xfrm>
          <a:prstGeom prst="rect">
            <a:avLst/>
          </a:prstGeom>
          <a:noFill/>
        </p:spPr>
        <p:txBody>
          <a:bodyPr wrap="none" rtlCol="0">
            <a:spAutoFit/>
          </a:bodyPr>
          <a:lstStyle/>
          <a:p>
            <a:r>
              <a:rPr lang="pt-BR" b="1" dirty="0">
                <a:latin typeface="Gisha"/>
              </a:rPr>
              <a:t>13/03/2010</a:t>
            </a:r>
          </a:p>
        </p:txBody>
      </p:sp>
      <p:sp>
        <p:nvSpPr>
          <p:cNvPr id="8" name="CaixaDeTexto 7">
            <a:extLst>
              <a:ext uri="{FF2B5EF4-FFF2-40B4-BE49-F238E27FC236}">
                <a16:creationId xmlns:a16="http://schemas.microsoft.com/office/drawing/2014/main" id="{6734D50B-ABDB-9622-7228-0A04C2544BD6}"/>
              </a:ext>
            </a:extLst>
          </p:cNvPr>
          <p:cNvSpPr txBox="1"/>
          <p:nvPr/>
        </p:nvSpPr>
        <p:spPr>
          <a:xfrm>
            <a:off x="437491" y="2328874"/>
            <a:ext cx="1338828" cy="369332"/>
          </a:xfrm>
          <a:prstGeom prst="rect">
            <a:avLst/>
          </a:prstGeom>
          <a:noFill/>
        </p:spPr>
        <p:txBody>
          <a:bodyPr wrap="none" rtlCol="0">
            <a:spAutoFit/>
          </a:bodyPr>
          <a:lstStyle/>
          <a:p>
            <a:r>
              <a:rPr lang="pt-BR" b="1" dirty="0">
                <a:latin typeface="Gisha"/>
              </a:rPr>
              <a:t>10/08/1994</a:t>
            </a:r>
          </a:p>
        </p:txBody>
      </p:sp>
      <p:sp>
        <p:nvSpPr>
          <p:cNvPr id="9" name="CaixaDeTexto 8">
            <a:extLst>
              <a:ext uri="{FF2B5EF4-FFF2-40B4-BE49-F238E27FC236}">
                <a16:creationId xmlns:a16="http://schemas.microsoft.com/office/drawing/2014/main" id="{1A0EBA18-66D0-7353-C614-C88200520EDD}"/>
              </a:ext>
            </a:extLst>
          </p:cNvPr>
          <p:cNvSpPr txBox="1"/>
          <p:nvPr/>
        </p:nvSpPr>
        <p:spPr>
          <a:xfrm>
            <a:off x="7885841" y="2328874"/>
            <a:ext cx="1338828" cy="369332"/>
          </a:xfrm>
          <a:prstGeom prst="rect">
            <a:avLst/>
          </a:prstGeom>
          <a:noFill/>
        </p:spPr>
        <p:txBody>
          <a:bodyPr wrap="none" rtlCol="0">
            <a:spAutoFit/>
          </a:bodyPr>
          <a:lstStyle/>
          <a:p>
            <a:r>
              <a:rPr lang="pt-BR" b="1" dirty="0">
                <a:latin typeface="Gisha"/>
              </a:rPr>
              <a:t>17/09/2015</a:t>
            </a:r>
          </a:p>
        </p:txBody>
      </p:sp>
      <p:pic>
        <p:nvPicPr>
          <p:cNvPr id="10" name="Picture 2" descr="ícone de cor rgb de gerenciamento de pedidos do mercado. vendedor online.  ilustração isolada do vetor.">
            <a:extLst>
              <a:ext uri="{FF2B5EF4-FFF2-40B4-BE49-F238E27FC236}">
                <a16:creationId xmlns:a16="http://schemas.microsoft.com/office/drawing/2014/main" id="{C71600E0-EEC6-5E23-122D-E102AD218A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60887" y="1613017"/>
            <a:ext cx="1317090" cy="1317090"/>
          </a:xfrm>
          <a:prstGeom prst="rect">
            <a:avLst/>
          </a:prstGeom>
          <a:noFill/>
          <a:extLst>
            <a:ext uri="{909E8E84-426E-40DD-AFC4-6F175D3DCCD1}">
              <a14:hiddenFill xmlns:a14="http://schemas.microsoft.com/office/drawing/2010/main">
                <a:solidFill>
                  <a:srgbClr val="FFFFFF"/>
                </a:solidFill>
              </a14:hiddenFill>
            </a:ext>
          </a:extLst>
        </p:spPr>
      </p:pic>
      <p:sp>
        <p:nvSpPr>
          <p:cNvPr id="11" name="CaixaDeTexto 10">
            <a:extLst>
              <a:ext uri="{FF2B5EF4-FFF2-40B4-BE49-F238E27FC236}">
                <a16:creationId xmlns:a16="http://schemas.microsoft.com/office/drawing/2014/main" id="{7BF0A909-8801-F2F1-1424-FA2181CE7340}"/>
              </a:ext>
            </a:extLst>
          </p:cNvPr>
          <p:cNvSpPr txBox="1"/>
          <p:nvPr/>
        </p:nvSpPr>
        <p:spPr>
          <a:xfrm>
            <a:off x="10039149" y="2698206"/>
            <a:ext cx="1319592" cy="369332"/>
          </a:xfrm>
          <a:prstGeom prst="rect">
            <a:avLst/>
          </a:prstGeom>
          <a:noFill/>
        </p:spPr>
        <p:txBody>
          <a:bodyPr wrap="none" rtlCol="0">
            <a:spAutoFit/>
          </a:bodyPr>
          <a:lstStyle/>
          <a:p>
            <a:r>
              <a:rPr lang="pt-BR" b="1" dirty="0"/>
              <a:t>31/12/2025</a:t>
            </a:r>
          </a:p>
        </p:txBody>
      </p:sp>
      <p:sp>
        <p:nvSpPr>
          <p:cNvPr id="12" name="Chave esquerda 8">
            <a:extLst>
              <a:ext uri="{FF2B5EF4-FFF2-40B4-BE49-F238E27FC236}">
                <a16:creationId xmlns:a16="http://schemas.microsoft.com/office/drawing/2014/main" id="{3D8452CC-C058-12E8-3330-0F8F5A740728}"/>
              </a:ext>
            </a:extLst>
          </p:cNvPr>
          <p:cNvSpPr/>
          <p:nvPr/>
        </p:nvSpPr>
        <p:spPr>
          <a:xfrm rot="16200000">
            <a:off x="4677149" y="-637459"/>
            <a:ext cx="213217" cy="735370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13" name="CaixaDeTexto 12">
            <a:extLst>
              <a:ext uri="{FF2B5EF4-FFF2-40B4-BE49-F238E27FC236}">
                <a16:creationId xmlns:a16="http://schemas.microsoft.com/office/drawing/2014/main" id="{20EB70EA-E206-AAFC-66F4-26C2B198BCEE}"/>
              </a:ext>
            </a:extLst>
          </p:cNvPr>
          <p:cNvSpPr txBox="1"/>
          <p:nvPr/>
        </p:nvSpPr>
        <p:spPr>
          <a:xfrm>
            <a:off x="2839453" y="3195914"/>
            <a:ext cx="4653838" cy="369332"/>
          </a:xfrm>
          <a:prstGeom prst="rect">
            <a:avLst/>
          </a:prstGeom>
          <a:noFill/>
        </p:spPr>
        <p:txBody>
          <a:bodyPr wrap="none" rtlCol="0">
            <a:spAutoFit/>
          </a:bodyPr>
          <a:lstStyle/>
          <a:p>
            <a:r>
              <a:rPr lang="pt-BR" b="1" dirty="0"/>
              <a:t>21 anos e 1 mês = 274 pró-ratas mensais</a:t>
            </a:r>
          </a:p>
        </p:txBody>
      </p:sp>
      <p:sp>
        <p:nvSpPr>
          <p:cNvPr id="14" name="Retângulo 13">
            <a:extLst>
              <a:ext uri="{FF2B5EF4-FFF2-40B4-BE49-F238E27FC236}">
                <a16:creationId xmlns:a16="http://schemas.microsoft.com/office/drawing/2014/main" id="{94F32D4F-36E3-D5D4-10DA-C18B4C336FC1}"/>
              </a:ext>
            </a:extLst>
          </p:cNvPr>
          <p:cNvSpPr/>
          <p:nvPr/>
        </p:nvSpPr>
        <p:spPr>
          <a:xfrm>
            <a:off x="689962" y="4354985"/>
            <a:ext cx="4899259" cy="2983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APOSENTADORIA</a:t>
            </a:r>
          </a:p>
        </p:txBody>
      </p:sp>
      <p:sp>
        <p:nvSpPr>
          <p:cNvPr id="15" name="Retângulo 14">
            <a:extLst>
              <a:ext uri="{FF2B5EF4-FFF2-40B4-BE49-F238E27FC236}">
                <a16:creationId xmlns:a16="http://schemas.microsoft.com/office/drawing/2014/main" id="{B49EDEAC-F36D-8ADC-35CB-11BB7CFCA1D1}"/>
              </a:ext>
            </a:extLst>
          </p:cNvPr>
          <p:cNvSpPr/>
          <p:nvPr/>
        </p:nvSpPr>
        <p:spPr>
          <a:xfrm>
            <a:off x="5589222" y="4354984"/>
            <a:ext cx="2454442" cy="2983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PENSÃO</a:t>
            </a:r>
          </a:p>
        </p:txBody>
      </p:sp>
      <p:sp>
        <p:nvSpPr>
          <p:cNvPr id="16" name="CaixaDeTexto 15">
            <a:extLst>
              <a:ext uri="{FF2B5EF4-FFF2-40B4-BE49-F238E27FC236}">
                <a16:creationId xmlns:a16="http://schemas.microsoft.com/office/drawing/2014/main" id="{4A1404EF-09E2-51C8-4F85-0DC8A8C3406B}"/>
              </a:ext>
            </a:extLst>
          </p:cNvPr>
          <p:cNvSpPr txBox="1"/>
          <p:nvPr/>
        </p:nvSpPr>
        <p:spPr>
          <a:xfrm>
            <a:off x="4919807" y="3928340"/>
            <a:ext cx="1338828" cy="369332"/>
          </a:xfrm>
          <a:prstGeom prst="rect">
            <a:avLst/>
          </a:prstGeom>
          <a:noFill/>
        </p:spPr>
        <p:txBody>
          <a:bodyPr wrap="none" rtlCol="0">
            <a:spAutoFit/>
          </a:bodyPr>
          <a:lstStyle/>
          <a:p>
            <a:r>
              <a:rPr lang="pt-BR" b="1" dirty="0">
                <a:latin typeface="Gisha"/>
              </a:rPr>
              <a:t>13/03/2010</a:t>
            </a:r>
          </a:p>
        </p:txBody>
      </p:sp>
      <p:sp>
        <p:nvSpPr>
          <p:cNvPr id="17" name="CaixaDeTexto 16">
            <a:extLst>
              <a:ext uri="{FF2B5EF4-FFF2-40B4-BE49-F238E27FC236}">
                <a16:creationId xmlns:a16="http://schemas.microsoft.com/office/drawing/2014/main" id="{44347E5F-2B3A-AA76-0A6F-1C45408CDE66}"/>
              </a:ext>
            </a:extLst>
          </p:cNvPr>
          <p:cNvSpPr txBox="1"/>
          <p:nvPr/>
        </p:nvSpPr>
        <p:spPr>
          <a:xfrm>
            <a:off x="20548" y="4710680"/>
            <a:ext cx="1338828" cy="369332"/>
          </a:xfrm>
          <a:prstGeom prst="rect">
            <a:avLst/>
          </a:prstGeom>
          <a:noFill/>
        </p:spPr>
        <p:txBody>
          <a:bodyPr wrap="none" rtlCol="0">
            <a:spAutoFit/>
          </a:bodyPr>
          <a:lstStyle/>
          <a:p>
            <a:r>
              <a:rPr lang="pt-BR" b="1" dirty="0">
                <a:latin typeface="Gisha"/>
              </a:rPr>
              <a:t>10/08/1994</a:t>
            </a:r>
          </a:p>
        </p:txBody>
      </p:sp>
      <p:sp>
        <p:nvSpPr>
          <p:cNvPr id="18" name="CaixaDeTexto 17">
            <a:extLst>
              <a:ext uri="{FF2B5EF4-FFF2-40B4-BE49-F238E27FC236}">
                <a16:creationId xmlns:a16="http://schemas.microsoft.com/office/drawing/2014/main" id="{3DBB8945-7515-E749-0452-00FA186830AC}"/>
              </a:ext>
            </a:extLst>
          </p:cNvPr>
          <p:cNvSpPr txBox="1"/>
          <p:nvPr/>
        </p:nvSpPr>
        <p:spPr>
          <a:xfrm>
            <a:off x="7468898" y="4710680"/>
            <a:ext cx="1338828" cy="369332"/>
          </a:xfrm>
          <a:prstGeom prst="rect">
            <a:avLst/>
          </a:prstGeom>
          <a:noFill/>
        </p:spPr>
        <p:txBody>
          <a:bodyPr wrap="none" rtlCol="0">
            <a:spAutoFit/>
          </a:bodyPr>
          <a:lstStyle/>
          <a:p>
            <a:r>
              <a:rPr lang="pt-BR" b="1" dirty="0">
                <a:latin typeface="Gisha"/>
              </a:rPr>
              <a:t>17/09/2015</a:t>
            </a:r>
          </a:p>
        </p:txBody>
      </p:sp>
      <p:sp>
        <p:nvSpPr>
          <p:cNvPr id="19" name="CaixaDeTexto 18">
            <a:extLst>
              <a:ext uri="{FF2B5EF4-FFF2-40B4-BE49-F238E27FC236}">
                <a16:creationId xmlns:a16="http://schemas.microsoft.com/office/drawing/2014/main" id="{4D297E2A-E71B-82A9-75F8-4179FC087D0C}"/>
              </a:ext>
            </a:extLst>
          </p:cNvPr>
          <p:cNvSpPr txBox="1"/>
          <p:nvPr/>
        </p:nvSpPr>
        <p:spPr>
          <a:xfrm>
            <a:off x="9622206" y="5080012"/>
            <a:ext cx="1338828" cy="369332"/>
          </a:xfrm>
          <a:prstGeom prst="rect">
            <a:avLst/>
          </a:prstGeom>
          <a:noFill/>
        </p:spPr>
        <p:txBody>
          <a:bodyPr wrap="none" rtlCol="0">
            <a:spAutoFit/>
          </a:bodyPr>
          <a:lstStyle/>
          <a:p>
            <a:r>
              <a:rPr lang="pt-BR" b="1" dirty="0"/>
              <a:t>02/02/2026</a:t>
            </a:r>
          </a:p>
        </p:txBody>
      </p:sp>
      <p:sp>
        <p:nvSpPr>
          <p:cNvPr id="20" name="Chave esquerda 21">
            <a:extLst>
              <a:ext uri="{FF2B5EF4-FFF2-40B4-BE49-F238E27FC236}">
                <a16:creationId xmlns:a16="http://schemas.microsoft.com/office/drawing/2014/main" id="{5F0296C7-83CB-0762-CC0D-DAF69F575300}"/>
              </a:ext>
            </a:extLst>
          </p:cNvPr>
          <p:cNvSpPr/>
          <p:nvPr/>
        </p:nvSpPr>
        <p:spPr>
          <a:xfrm rot="16200000">
            <a:off x="9277078" y="4690182"/>
            <a:ext cx="258879" cy="189182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pt-BR"/>
          </a:p>
        </p:txBody>
      </p:sp>
      <p:sp>
        <p:nvSpPr>
          <p:cNvPr id="21" name="CaixaDeTexto 20">
            <a:extLst>
              <a:ext uri="{FF2B5EF4-FFF2-40B4-BE49-F238E27FC236}">
                <a16:creationId xmlns:a16="http://schemas.microsoft.com/office/drawing/2014/main" id="{C79D8D0A-FD52-6CBC-414E-86F9BD17EC86}"/>
              </a:ext>
            </a:extLst>
          </p:cNvPr>
          <p:cNvSpPr txBox="1"/>
          <p:nvPr/>
        </p:nvSpPr>
        <p:spPr>
          <a:xfrm>
            <a:off x="7791192" y="5158476"/>
            <a:ext cx="1319592" cy="369332"/>
          </a:xfrm>
          <a:prstGeom prst="rect">
            <a:avLst/>
          </a:prstGeom>
          <a:noFill/>
        </p:spPr>
        <p:txBody>
          <a:bodyPr wrap="none" rtlCol="0">
            <a:spAutoFit/>
          </a:bodyPr>
          <a:lstStyle/>
          <a:p>
            <a:r>
              <a:rPr lang="pt-BR" b="1" dirty="0"/>
              <a:t>02/02/2021</a:t>
            </a:r>
          </a:p>
        </p:txBody>
      </p:sp>
      <p:sp>
        <p:nvSpPr>
          <p:cNvPr id="22" name="CaixaDeTexto 21">
            <a:extLst>
              <a:ext uri="{FF2B5EF4-FFF2-40B4-BE49-F238E27FC236}">
                <a16:creationId xmlns:a16="http://schemas.microsoft.com/office/drawing/2014/main" id="{125259A0-0746-3637-250A-E87DCF356799}"/>
              </a:ext>
            </a:extLst>
          </p:cNvPr>
          <p:cNvSpPr txBox="1"/>
          <p:nvPr/>
        </p:nvSpPr>
        <p:spPr>
          <a:xfrm>
            <a:off x="9250064" y="5822842"/>
            <a:ext cx="441146" cy="646331"/>
          </a:xfrm>
          <a:prstGeom prst="rect">
            <a:avLst/>
          </a:prstGeom>
          <a:noFill/>
        </p:spPr>
        <p:txBody>
          <a:bodyPr wrap="none" rtlCol="0">
            <a:spAutoFit/>
          </a:bodyPr>
          <a:lstStyle/>
          <a:p>
            <a:r>
              <a:rPr lang="pt-BR" sz="3600" b="1" dirty="0"/>
              <a:t>0</a:t>
            </a:r>
          </a:p>
        </p:txBody>
      </p:sp>
      <p:sp>
        <p:nvSpPr>
          <p:cNvPr id="23" name="CaixaDeTexto 22">
            <a:extLst>
              <a:ext uri="{FF2B5EF4-FFF2-40B4-BE49-F238E27FC236}">
                <a16:creationId xmlns:a16="http://schemas.microsoft.com/office/drawing/2014/main" id="{5D69EE48-C3C3-DE21-8C32-59601F55177A}"/>
              </a:ext>
            </a:extLst>
          </p:cNvPr>
          <p:cNvSpPr txBox="1"/>
          <p:nvPr/>
        </p:nvSpPr>
        <p:spPr>
          <a:xfrm>
            <a:off x="6408821" y="3480545"/>
            <a:ext cx="3268844" cy="369332"/>
          </a:xfrm>
          <a:prstGeom prst="rect">
            <a:avLst/>
          </a:prstGeom>
          <a:noFill/>
        </p:spPr>
        <p:txBody>
          <a:bodyPr wrap="none" rtlCol="0">
            <a:spAutoFit/>
          </a:bodyPr>
          <a:lstStyle/>
          <a:p>
            <a:r>
              <a:rPr lang="pt-BR" b="1" dirty="0"/>
              <a:t>R$ 700,00 x 274 = R$ 191.800,00</a:t>
            </a:r>
          </a:p>
        </p:txBody>
      </p:sp>
      <p:sp>
        <p:nvSpPr>
          <p:cNvPr id="27" name="Freeform 3">
            <a:extLst>
              <a:ext uri="{FF2B5EF4-FFF2-40B4-BE49-F238E27FC236}">
                <a16:creationId xmlns:a16="http://schemas.microsoft.com/office/drawing/2014/main" id="{D9F30A5C-5BF9-4A91-2CB2-5D9908DF74D1}"/>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133479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P spid="14" grpId="0" animBg="1"/>
      <p:bldP spid="15" grpId="0" animBg="1"/>
      <p:bldP spid="16" grpId="0"/>
      <p:bldP spid="17" grpId="0"/>
      <p:bldP spid="18" grpId="0"/>
      <p:bldP spid="19" grpId="0"/>
      <p:bldP spid="20" grpId="0" animBg="1"/>
      <p:bldP spid="21" grpId="0"/>
      <p:bldP spid="22" grpId="0"/>
      <p:bldP spid="2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8172FCC-8567-FB59-4A31-42BD721A7A98}"/>
              </a:ext>
            </a:extLst>
          </p:cNvPr>
          <p:cNvSpPr txBox="1"/>
          <p:nvPr/>
        </p:nvSpPr>
        <p:spPr>
          <a:xfrm>
            <a:off x="2667906" y="252619"/>
            <a:ext cx="4942763" cy="646331"/>
          </a:xfrm>
          <a:prstGeom prst="rect">
            <a:avLst/>
          </a:prstGeom>
          <a:noFill/>
        </p:spPr>
        <p:txBody>
          <a:bodyPr wrap="none" rtlCol="0">
            <a:spAutoFit/>
          </a:bodyPr>
          <a:lstStyle/>
          <a:p>
            <a:r>
              <a:rPr lang="pt-BR" sz="3600" b="1" dirty="0">
                <a:solidFill>
                  <a:schemeClr val="accent4">
                    <a:lumMod val="75000"/>
                  </a:schemeClr>
                </a:solidFill>
                <a:latin typeface="Gisha" panose="020B0502040204020203"/>
              </a:rPr>
              <a:t>Cessação</a:t>
            </a:r>
            <a:r>
              <a:rPr lang="pt-BR" sz="2400" b="1" dirty="0">
                <a:solidFill>
                  <a:schemeClr val="accent4">
                    <a:lumMod val="75000"/>
                  </a:schemeClr>
                </a:solidFill>
                <a:latin typeface="Gisha" panose="020B0502040204020203"/>
              </a:rPr>
              <a:t> dos requerimentos</a:t>
            </a:r>
          </a:p>
        </p:txBody>
      </p:sp>
      <p:sp>
        <p:nvSpPr>
          <p:cNvPr id="4" name="Rectangle 1">
            <a:extLst>
              <a:ext uri="{FF2B5EF4-FFF2-40B4-BE49-F238E27FC236}">
                <a16:creationId xmlns:a16="http://schemas.microsoft.com/office/drawing/2014/main" id="{291762E5-1900-B9C3-6D07-7D1110DE74E5}"/>
              </a:ext>
            </a:extLst>
          </p:cNvPr>
          <p:cNvSpPr>
            <a:spLocks noChangeArrowheads="1"/>
          </p:cNvSpPr>
          <p:nvPr/>
        </p:nvSpPr>
        <p:spPr bwMode="auto">
          <a:xfrm>
            <a:off x="2268362" y="2973384"/>
            <a:ext cx="9573053"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800" b="1" i="0" u="none" strike="noStrike" cap="none" normalizeH="0" baseline="0" dirty="0">
                <a:ln>
                  <a:noFill/>
                </a:ln>
                <a:solidFill>
                  <a:srgbClr val="000000"/>
                </a:solidFill>
                <a:effectLst/>
                <a:latin typeface="Gisha" panose="020B0502040204020203" pitchFamily="34" charset="-79"/>
                <a:cs typeface="Gisha" panose="020B0502040204020203" pitchFamily="34" charset="-79"/>
              </a:rPr>
              <a:t>Lei nº 9.796, de 1999:</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dirty="0">
              <a:ln>
                <a:noFill/>
              </a:ln>
              <a:solidFill>
                <a:srgbClr val="000000"/>
              </a:solidFill>
              <a:effectLst/>
              <a:latin typeface="Gisha" panose="020B0502040204020203" pitchFamily="34" charset="-79"/>
              <a:cs typeface="Gisha" panose="020B0502040204020203" pitchFamily="34"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800" b="0" i="0" u="none" strike="noStrike" cap="none" normalizeH="0" baseline="0" dirty="0">
                <a:ln>
                  <a:noFill/>
                </a:ln>
                <a:solidFill>
                  <a:srgbClr val="000000"/>
                </a:solidFill>
                <a:effectLst/>
                <a:latin typeface="Gisha" panose="020B0502040204020203" pitchFamily="34" charset="-79"/>
                <a:cs typeface="Gisha" panose="020B0502040204020203" pitchFamily="34" charset="-79"/>
              </a:rPr>
              <a:t>Art. 7</a:t>
            </a:r>
            <a:r>
              <a:rPr kumimoji="0" lang="pt-BR" altLang="pt-BR" sz="1800" b="0" i="0" u="sng" strike="noStrike" cap="none" normalizeH="0" baseline="30000" dirty="0">
                <a:ln>
                  <a:noFill/>
                </a:ln>
                <a:solidFill>
                  <a:srgbClr val="000000"/>
                </a:solidFill>
                <a:effectLst/>
                <a:latin typeface="Gisha" panose="020B0502040204020203" pitchFamily="34" charset="-79"/>
                <a:cs typeface="Gisha" panose="020B0502040204020203" pitchFamily="34" charset="-79"/>
              </a:rPr>
              <a:t>o</a:t>
            </a:r>
            <a:r>
              <a:rPr kumimoji="0" lang="pt-BR" altLang="pt-BR" sz="1800" b="0" i="0" u="none" strike="noStrike" cap="none" normalizeH="0" baseline="0" dirty="0">
                <a:ln>
                  <a:noFill/>
                </a:ln>
                <a:solidFill>
                  <a:srgbClr val="000000"/>
                </a:solidFill>
                <a:effectLst/>
                <a:latin typeface="Gisha" panose="020B0502040204020203" pitchFamily="34" charset="-79"/>
                <a:cs typeface="Gisha" panose="020B0502040204020203" pitchFamily="34" charset="-79"/>
              </a:rPr>
              <a:t> Os regimes instituidores devem comunicar de imediato aos regimes de origem qualquer revisão no valor do benefício objeto de compensação financeira ou sua extinção total ou parcial, cabendo ao Instituto Nacional do Seguro Social - INSS registrar as alterações no cadastro a que se refere o artigo anterior.</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dirty="0">
              <a:ln>
                <a:noFill/>
              </a:ln>
              <a:solidFill>
                <a:schemeClr val="tx1"/>
              </a:solidFill>
              <a:effectLst/>
              <a:latin typeface="Gisha" panose="020B0502040204020203" pitchFamily="34" charset="-79"/>
              <a:cs typeface="Gisha" panose="020B0502040204020203" pitchFamily="34" charset="-79"/>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altLang="pt-BR" sz="1700" b="0" i="0" u="none" strike="noStrike" cap="none" normalizeH="0" baseline="0" dirty="0">
                <a:ln>
                  <a:noFill/>
                </a:ln>
                <a:solidFill>
                  <a:srgbClr val="000000"/>
                </a:solidFill>
                <a:effectLst/>
                <a:latin typeface="Gisha" panose="020B0502040204020203" pitchFamily="34" charset="-79"/>
                <a:cs typeface="Gisha" panose="020B0502040204020203" pitchFamily="34" charset="-79"/>
              </a:rPr>
              <a:t>Parágrafo único. Constatado o não cumprimento do disposto neste artigo, </a:t>
            </a:r>
            <a:r>
              <a:rPr kumimoji="0" lang="pt-BR" altLang="pt-BR" sz="2400" b="1" i="0" u="none" strike="noStrike" cap="none" normalizeH="0" baseline="0" dirty="0">
                <a:ln>
                  <a:noFill/>
                </a:ln>
                <a:solidFill>
                  <a:srgbClr val="000000"/>
                </a:solidFill>
                <a:effectLst/>
                <a:latin typeface="Gisha" panose="020B0502040204020203" pitchFamily="34" charset="-79"/>
                <a:cs typeface="Gisha" panose="020B0502040204020203" pitchFamily="34" charset="-79"/>
              </a:rPr>
              <a:t>as parcelas pagas indevidamente pelo regime de origem serão registradas em dobro</a:t>
            </a:r>
            <a:r>
              <a:rPr kumimoji="0" lang="pt-BR" altLang="pt-BR" sz="1700" b="0" i="0" u="none" strike="noStrike" cap="none" normalizeH="0" baseline="0" dirty="0">
                <a:ln>
                  <a:noFill/>
                </a:ln>
                <a:solidFill>
                  <a:srgbClr val="000000"/>
                </a:solidFill>
                <a:effectLst/>
                <a:latin typeface="Gisha" panose="020B0502040204020203" pitchFamily="34" charset="-79"/>
                <a:cs typeface="Gisha" panose="020B0502040204020203" pitchFamily="34" charset="-79"/>
              </a:rPr>
              <a:t>, no mês seguinte ao da constatação, como débito daquele regime.</a:t>
            </a:r>
            <a:endParaRPr kumimoji="0" lang="pt-BR" altLang="pt-BR" sz="1800" b="0" i="0" u="none" strike="noStrike" cap="none" normalizeH="0" baseline="0" dirty="0">
              <a:ln>
                <a:noFill/>
              </a:ln>
              <a:solidFill>
                <a:schemeClr val="tx1"/>
              </a:solidFill>
              <a:effectLst/>
              <a:latin typeface="Gisha" panose="020B0502040204020203" pitchFamily="34" charset="-79"/>
              <a:cs typeface="Gisha" panose="020B0502040204020203" pitchFamily="34" charset="-79"/>
            </a:endParaRPr>
          </a:p>
        </p:txBody>
      </p:sp>
      <p:sp>
        <p:nvSpPr>
          <p:cNvPr id="8" name="Retângulo 7">
            <a:extLst>
              <a:ext uri="{FF2B5EF4-FFF2-40B4-BE49-F238E27FC236}">
                <a16:creationId xmlns:a16="http://schemas.microsoft.com/office/drawing/2014/main" id="{6D7071BB-5353-A08C-9CD7-7696DF6A26D5}"/>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Freeform 3">
            <a:extLst>
              <a:ext uri="{FF2B5EF4-FFF2-40B4-BE49-F238E27FC236}">
                <a16:creationId xmlns:a16="http://schemas.microsoft.com/office/drawing/2014/main" id="{FB8FC7E8-768A-A105-96CD-3E224ACB8AD0}"/>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2" name="CaixaDeTexto 1">
            <a:extLst>
              <a:ext uri="{FF2B5EF4-FFF2-40B4-BE49-F238E27FC236}">
                <a16:creationId xmlns:a16="http://schemas.microsoft.com/office/drawing/2014/main" id="{D6FDB0F6-5B41-BCA5-C893-12F1C575D876}"/>
              </a:ext>
            </a:extLst>
          </p:cNvPr>
          <p:cNvSpPr txBox="1"/>
          <p:nvPr/>
        </p:nvSpPr>
        <p:spPr>
          <a:xfrm>
            <a:off x="386040" y="1151570"/>
            <a:ext cx="11419919" cy="1646605"/>
          </a:xfrm>
          <a:prstGeom prst="rect">
            <a:avLst/>
          </a:prstGeom>
          <a:noFill/>
        </p:spPr>
        <p:txBody>
          <a:bodyPr wrap="square" rtlCol="0">
            <a:spAutoFit/>
          </a:bodyPr>
          <a:lstStyle/>
          <a:p>
            <a:pPr algn="just"/>
            <a:endParaRPr lang="pt-BR" sz="2000" dirty="0">
              <a:latin typeface="Gisha" panose="020B0502040204020203"/>
              <a:cs typeface="Gisha" panose="020B0502040204020203"/>
            </a:endParaRPr>
          </a:p>
          <a:p>
            <a:pPr algn="just"/>
            <a:r>
              <a:rPr lang="pt-BR" sz="1900" dirty="0">
                <a:latin typeface="Gisha" panose="020B0502040204020203"/>
              </a:rPr>
              <a:t>Art. 13.  Os regimes instituidores </a:t>
            </a:r>
            <a:r>
              <a:rPr lang="pt-BR" sz="2400" b="1" dirty="0">
                <a:latin typeface="Gisha" panose="020B0502040204020203"/>
              </a:rPr>
              <a:t>deverão registrar imediatamente no sistema de compensação previdenciária qualquer revisão do benefício objeto de compensação financeira </a:t>
            </a:r>
            <a:r>
              <a:rPr lang="pt-BR" sz="1900" dirty="0">
                <a:latin typeface="Gisha" panose="020B0502040204020203"/>
              </a:rPr>
              <a:t>ou </a:t>
            </a:r>
            <a:r>
              <a:rPr lang="pt-BR" sz="2900" b="1" dirty="0">
                <a:latin typeface="Gisha" panose="020B0502040204020203"/>
              </a:rPr>
              <a:t>sua extinção total ou parcial</a:t>
            </a:r>
            <a:r>
              <a:rPr lang="pt-BR" sz="1900" dirty="0">
                <a:latin typeface="Gisha" panose="020B0502040204020203"/>
              </a:rPr>
              <a:t>.</a:t>
            </a:r>
            <a:endParaRPr lang="pt-BR" sz="1900" b="1" dirty="0">
              <a:latin typeface="Gisha" panose="020B0502040204020203"/>
              <a:cs typeface="Gisha" panose="020B0502040204020203"/>
            </a:endParaRPr>
          </a:p>
        </p:txBody>
      </p:sp>
    </p:spTree>
    <p:extLst>
      <p:ext uri="{BB962C8B-B14F-4D97-AF65-F5344CB8AC3E}">
        <p14:creationId xmlns:p14="http://schemas.microsoft.com/office/powerpoint/2010/main" val="31440340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8172FCC-8567-FB59-4A31-42BD721A7A98}"/>
              </a:ext>
            </a:extLst>
          </p:cNvPr>
          <p:cNvSpPr txBox="1"/>
          <p:nvPr/>
        </p:nvSpPr>
        <p:spPr>
          <a:xfrm>
            <a:off x="2688226" y="248750"/>
            <a:ext cx="4942763" cy="646331"/>
          </a:xfrm>
          <a:prstGeom prst="rect">
            <a:avLst/>
          </a:prstGeom>
          <a:noFill/>
        </p:spPr>
        <p:txBody>
          <a:bodyPr wrap="none" rtlCol="0">
            <a:spAutoFit/>
          </a:bodyPr>
          <a:lstStyle/>
          <a:p>
            <a:r>
              <a:rPr lang="pt-BR" sz="3600" b="1" dirty="0">
                <a:solidFill>
                  <a:schemeClr val="accent4">
                    <a:lumMod val="75000"/>
                  </a:schemeClr>
                </a:solidFill>
                <a:latin typeface="Gisha" panose="020B0502040204020203"/>
              </a:rPr>
              <a:t>Cessação</a:t>
            </a:r>
            <a:r>
              <a:rPr lang="pt-BR" sz="2400" b="1" dirty="0">
                <a:solidFill>
                  <a:schemeClr val="accent4">
                    <a:lumMod val="75000"/>
                  </a:schemeClr>
                </a:solidFill>
                <a:latin typeface="Gisha" panose="020B0502040204020203"/>
              </a:rPr>
              <a:t> dos requerimentos</a:t>
            </a:r>
          </a:p>
        </p:txBody>
      </p:sp>
      <p:sp>
        <p:nvSpPr>
          <p:cNvPr id="8" name="Retângulo 7">
            <a:extLst>
              <a:ext uri="{FF2B5EF4-FFF2-40B4-BE49-F238E27FC236}">
                <a16:creationId xmlns:a16="http://schemas.microsoft.com/office/drawing/2014/main" id="{6D7071BB-5353-A08C-9CD7-7696DF6A26D5}"/>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a:extLst>
              <a:ext uri="{FF2B5EF4-FFF2-40B4-BE49-F238E27FC236}">
                <a16:creationId xmlns:a16="http://schemas.microsoft.com/office/drawing/2014/main" id="{FB332CD6-D2A4-E99C-755E-0E60078476E6}"/>
              </a:ext>
            </a:extLst>
          </p:cNvPr>
          <p:cNvSpPr txBox="1"/>
          <p:nvPr/>
        </p:nvSpPr>
        <p:spPr>
          <a:xfrm>
            <a:off x="838478" y="1301590"/>
            <a:ext cx="10515043" cy="4840108"/>
          </a:xfrm>
          <a:prstGeom prst="rect">
            <a:avLst/>
          </a:prstGeom>
          <a:noFill/>
        </p:spPr>
        <p:txBody>
          <a:bodyPr wrap="square">
            <a:spAutoFit/>
          </a:bodyPr>
          <a:lstStyle/>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a:t>
            </a:r>
            <a:r>
              <a:rPr lang="pt-BR" kern="0" dirty="0">
                <a:effectLst/>
                <a:latin typeface="Poppins" panose="00000500000000000000" pitchFamily="2" charset="0"/>
                <a:ea typeface="Times New Roman" panose="02020603050405020304" pitchFamily="18" charset="0"/>
                <a:cs typeface="Poppins" panose="00000500000000000000" pitchFamily="2" charset="0"/>
              </a:rPr>
              <a:t>Art. 79. Ao final de cada competência, para o processamento da folha da compensação financeira previsto no art. 67,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o sistema Comprev efetua pesquisa de óbitos no CNIS para a execução automática da cessação do requerimento de compensação financeira</a:t>
            </a:r>
            <a:r>
              <a:rPr lang="pt-BR" kern="0" dirty="0">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endParaRPr lang="pt-BR" kern="0" dirty="0">
              <a:effectLst/>
              <a:latin typeface="Poppins" panose="00000500000000000000" pitchFamily="2" charset="0"/>
              <a:ea typeface="Times New Roman" panose="02020603050405020304" pitchFamily="18" charset="0"/>
              <a:cs typeface="Poppins" panose="00000500000000000000" pitchFamily="2" charset="0"/>
            </a:endParaRP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 1º Os dados de óbitos de que trata o caput </a:t>
            </a:r>
            <a:r>
              <a:rPr lang="pt-BR" b="1" kern="0" dirty="0">
                <a:effectLst/>
                <a:latin typeface="Poppins" panose="00000500000000000000" pitchFamily="2" charset="0"/>
                <a:ea typeface="Times New Roman" panose="02020603050405020304" pitchFamily="18" charset="0"/>
                <a:cs typeface="Poppins" panose="00000500000000000000" pitchFamily="2" charset="0"/>
              </a:rPr>
              <a:t>são recebidos por meio do Sistema Nacional de Informações de Registro Civil - SIRC</a:t>
            </a:r>
            <a:r>
              <a:rPr lang="pt-BR" kern="0" dirty="0">
                <a:effectLst/>
                <a:latin typeface="Poppins" panose="00000500000000000000" pitchFamily="2" charset="0"/>
                <a:ea typeface="Times New Roman" panose="02020603050405020304" pitchFamily="18" charset="0"/>
                <a:cs typeface="Poppins" panose="00000500000000000000" pitchFamily="2" charset="0"/>
              </a:rPr>
              <a:t>, de alimentação obrigatória pelos Cartórios de Registro Civil.</a:t>
            </a:r>
          </a:p>
          <a:p>
            <a:pPr algn="just">
              <a:lnSpc>
                <a:spcPct val="107000"/>
              </a:lnSpc>
              <a:spcAft>
                <a:spcPts val="750"/>
              </a:spcAft>
            </a:pPr>
            <a:endParaRPr lang="pt-BR" kern="0" dirty="0">
              <a:effectLst/>
              <a:latin typeface="Poppins" panose="00000500000000000000" pitchFamily="2" charset="0"/>
              <a:ea typeface="Times New Roman" panose="02020603050405020304" pitchFamily="18" charset="0"/>
              <a:cs typeface="Poppins" panose="00000500000000000000" pitchFamily="2" charset="0"/>
            </a:endParaRPr>
          </a:p>
          <a:p>
            <a:pPr algn="just">
              <a:lnSpc>
                <a:spcPct val="107000"/>
              </a:lnSpc>
              <a:spcAft>
                <a:spcPts val="750"/>
              </a:spcAft>
            </a:pPr>
            <a:r>
              <a:rPr lang="pt-BR" kern="0" dirty="0">
                <a:effectLst/>
                <a:latin typeface="Poppins" panose="00000500000000000000" pitchFamily="2" charset="0"/>
                <a:ea typeface="Times New Roman" panose="02020603050405020304" pitchFamily="18" charset="0"/>
                <a:cs typeface="Poppins" panose="00000500000000000000" pitchFamily="2" charset="0"/>
              </a:rPr>
              <a:t>§ 2º Sem prejuízo do disposto no caput, </a:t>
            </a:r>
            <a:r>
              <a:rPr lang="pt-BR" sz="2000" b="1" kern="0" dirty="0">
                <a:effectLst/>
                <a:latin typeface="Poppins" panose="00000500000000000000" pitchFamily="2" charset="0"/>
                <a:ea typeface="Times New Roman" panose="02020603050405020304" pitchFamily="18" charset="0"/>
                <a:cs typeface="Poppins" panose="00000500000000000000" pitchFamily="2" charset="0"/>
              </a:rPr>
              <a:t>o regime instituidor, imediatamente após tomar ciência da cessação de um benefício, deverá cessá-lo manualmente no sistema Comprev</a:t>
            </a:r>
            <a:r>
              <a:rPr lang="pt-BR" kern="0" dirty="0">
                <a:effectLst/>
                <a:latin typeface="Poppins" panose="00000500000000000000" pitchFamily="2" charset="0"/>
                <a:ea typeface="Times New Roman" panose="02020603050405020304" pitchFamily="18" charset="0"/>
                <a:cs typeface="Poppins" panose="00000500000000000000" pitchFamily="2" charset="0"/>
              </a:rPr>
              <a:t>, inclusive em caso de cessação de cotas da pensão por morte, conforme dispuser a lei de concessão de benefícios que a rege, sob pena da aplicação da glosa de que tratam os arts. 59 a 61.</a:t>
            </a:r>
          </a:p>
        </p:txBody>
      </p:sp>
      <p:sp>
        <p:nvSpPr>
          <p:cNvPr id="2" name="Freeform 3">
            <a:extLst>
              <a:ext uri="{FF2B5EF4-FFF2-40B4-BE49-F238E27FC236}">
                <a16:creationId xmlns:a16="http://schemas.microsoft.com/office/drawing/2014/main" id="{7F4D74D2-F013-C198-E806-199DB0986DE9}"/>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31191372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0B5C5ECD-D36A-887B-B6C3-4E892808BC50}"/>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3" name="CaixaDeTexto 2">
            <a:extLst>
              <a:ext uri="{FF2B5EF4-FFF2-40B4-BE49-F238E27FC236}">
                <a16:creationId xmlns:a16="http://schemas.microsoft.com/office/drawing/2014/main" id="{38172FCC-8567-FB59-4A31-42BD721A7A98}"/>
              </a:ext>
            </a:extLst>
          </p:cNvPr>
          <p:cNvSpPr txBox="1"/>
          <p:nvPr/>
        </p:nvSpPr>
        <p:spPr>
          <a:xfrm>
            <a:off x="2728866" y="197950"/>
            <a:ext cx="4942763" cy="646331"/>
          </a:xfrm>
          <a:prstGeom prst="rect">
            <a:avLst/>
          </a:prstGeom>
          <a:noFill/>
        </p:spPr>
        <p:txBody>
          <a:bodyPr wrap="none" rtlCol="0">
            <a:spAutoFit/>
          </a:bodyPr>
          <a:lstStyle/>
          <a:p>
            <a:r>
              <a:rPr lang="pt-BR" sz="3600" b="1" dirty="0">
                <a:solidFill>
                  <a:schemeClr val="accent4">
                    <a:lumMod val="75000"/>
                  </a:schemeClr>
                </a:solidFill>
                <a:latin typeface="Gisha" panose="020B0502040204020203"/>
              </a:rPr>
              <a:t>Cessação</a:t>
            </a:r>
            <a:r>
              <a:rPr lang="pt-BR" sz="2400" b="1" dirty="0">
                <a:solidFill>
                  <a:schemeClr val="accent4">
                    <a:lumMod val="75000"/>
                  </a:schemeClr>
                </a:solidFill>
                <a:latin typeface="Gisha" panose="020B0502040204020203"/>
              </a:rPr>
              <a:t> dos requerimentos</a:t>
            </a:r>
          </a:p>
        </p:txBody>
      </p:sp>
      <p:sp>
        <p:nvSpPr>
          <p:cNvPr id="8" name="Retângulo 7">
            <a:extLst>
              <a:ext uri="{FF2B5EF4-FFF2-40B4-BE49-F238E27FC236}">
                <a16:creationId xmlns:a16="http://schemas.microsoft.com/office/drawing/2014/main" id="{6D7071BB-5353-A08C-9CD7-7696DF6A26D5}"/>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a:extLst>
              <a:ext uri="{FF2B5EF4-FFF2-40B4-BE49-F238E27FC236}">
                <a16:creationId xmlns:a16="http://schemas.microsoft.com/office/drawing/2014/main" id="{289A6400-0C48-6D65-5D8C-FED4145CF0E6}"/>
              </a:ext>
            </a:extLst>
          </p:cNvPr>
          <p:cNvSpPr txBox="1"/>
          <p:nvPr/>
        </p:nvSpPr>
        <p:spPr>
          <a:xfrm>
            <a:off x="831541" y="1418879"/>
            <a:ext cx="10712431" cy="5109091"/>
          </a:xfrm>
          <a:prstGeom prst="rect">
            <a:avLst/>
          </a:prstGeom>
          <a:noFill/>
        </p:spPr>
        <p:txBody>
          <a:bodyPr wrap="square" rtlCol="0">
            <a:spAutoFit/>
          </a:bodyPr>
          <a:lstStyle/>
          <a:p>
            <a:pPr algn="just"/>
            <a:r>
              <a:rPr lang="pt-BR" dirty="0">
                <a:latin typeface="Poppins" panose="00000500000000000000" pitchFamily="2" charset="0"/>
                <a:cs typeface="Poppins" panose="00000500000000000000" pitchFamily="2" charset="0"/>
              </a:rPr>
              <a:t>     Art. 61. </a:t>
            </a:r>
            <a:r>
              <a:rPr lang="pt-BR" sz="2000" b="1" dirty="0">
                <a:latin typeface="Poppins" panose="00000500000000000000" pitchFamily="2" charset="0"/>
                <a:cs typeface="Poppins" panose="00000500000000000000" pitchFamily="2" charset="0"/>
              </a:rPr>
              <a:t>Aplica-se a cobrança em dobro </a:t>
            </a:r>
            <a:r>
              <a:rPr lang="pt-BR" dirty="0">
                <a:latin typeface="Poppins" panose="00000500000000000000" pitchFamily="2" charset="0"/>
                <a:cs typeface="Poppins" panose="00000500000000000000" pitchFamily="2" charset="0"/>
              </a:rPr>
              <a:t>das parcelas pagas indevidamente pelo regime de origem, </a:t>
            </a:r>
            <a:r>
              <a:rPr lang="pt-BR" sz="2000" b="1" dirty="0">
                <a:latin typeface="Poppins" panose="00000500000000000000" pitchFamily="2" charset="0"/>
                <a:cs typeface="Poppins" panose="00000500000000000000" pitchFamily="2" charset="0"/>
              </a:rPr>
              <a:t>na competência seguinte ao da sua constatação</a:t>
            </a:r>
            <a:r>
              <a:rPr lang="pt-BR" dirty="0">
                <a:latin typeface="Poppins" panose="00000500000000000000" pitchFamily="2" charset="0"/>
                <a:cs typeface="Poppins" panose="00000500000000000000" pitchFamily="2" charset="0"/>
              </a:rPr>
              <a:t>, prevista no parágrafo único do art. 7º da Lei nº 9.796, de 1999:</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 - se não promovidas pelo regime instituidor </a:t>
            </a:r>
            <a:r>
              <a:rPr lang="pt-BR" sz="2000" b="1" dirty="0">
                <a:latin typeface="Poppins" panose="00000500000000000000" pitchFamily="2" charset="0"/>
                <a:cs typeface="Poppins" panose="00000500000000000000" pitchFamily="2" charset="0"/>
              </a:rPr>
              <a:t>as alterações de imediato nos requerimentos em compensação</a:t>
            </a:r>
            <a:r>
              <a:rPr lang="pt-BR" dirty="0">
                <a:latin typeface="Poppins" panose="00000500000000000000" pitchFamily="2" charset="0"/>
                <a:cs typeface="Poppins" panose="00000500000000000000" pitchFamily="2" charset="0"/>
              </a:rPr>
              <a:t>, relativas às situações de revisão no valor do benefício, extinção total ou parcial;</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 - </a:t>
            </a:r>
            <a:r>
              <a:rPr lang="pt-BR" sz="2000" b="1" dirty="0">
                <a:latin typeface="Poppins" panose="00000500000000000000" pitchFamily="2" charset="0"/>
                <a:cs typeface="Poppins" panose="00000500000000000000" pitchFamily="2" charset="0"/>
              </a:rPr>
              <a:t>se entre a data de cessação do benefício e a cessação manual ou automática do requerimento decorrerem mais de quarenta e cinco dias</a:t>
            </a:r>
            <a:r>
              <a:rPr lang="pt-BR" dirty="0">
                <a:latin typeface="Poppins" panose="00000500000000000000" pitchFamily="2" charset="0"/>
                <a:cs typeface="Poppins" panose="00000500000000000000" pitchFamily="2" charset="0"/>
              </a:rPr>
              <a:t>; e</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III - para os casos em que o </a:t>
            </a:r>
            <a:r>
              <a:rPr lang="pt-BR" sz="2000" b="1" dirty="0">
                <a:latin typeface="Poppins" panose="00000500000000000000" pitchFamily="2" charset="0"/>
                <a:cs typeface="Poppins" panose="00000500000000000000" pitchFamily="2" charset="0"/>
              </a:rPr>
              <a:t>requerimento de pensão é deferido, sem que haja a cessação automática ou manual da compensação </a:t>
            </a:r>
            <a:r>
              <a:rPr lang="pt-BR" dirty="0">
                <a:latin typeface="Poppins" panose="00000500000000000000" pitchFamily="2" charset="0"/>
                <a:cs typeface="Poppins" panose="00000500000000000000" pitchFamily="2" charset="0"/>
              </a:rPr>
              <a:t>da aposentadoria.</a:t>
            </a:r>
          </a:p>
          <a:p>
            <a:pPr algn="just"/>
            <a:endParaRPr lang="pt-BR" dirty="0">
              <a:latin typeface="Poppins" panose="00000500000000000000" pitchFamily="2" charset="0"/>
              <a:cs typeface="Poppins" panose="00000500000000000000" pitchFamily="2" charset="0"/>
            </a:endParaRPr>
          </a:p>
          <a:p>
            <a:pPr algn="just"/>
            <a:r>
              <a:rPr lang="pt-BR" dirty="0">
                <a:latin typeface="Poppins" panose="00000500000000000000" pitchFamily="2" charset="0"/>
                <a:cs typeface="Poppins" panose="00000500000000000000" pitchFamily="2" charset="0"/>
              </a:rPr>
              <a:t>§ 1º Caso a cessação seja </a:t>
            </a:r>
            <a:r>
              <a:rPr lang="pt-BR" sz="2000" b="1" dirty="0">
                <a:latin typeface="Poppins" panose="00000500000000000000" pitchFamily="2" charset="0"/>
                <a:cs typeface="Poppins" panose="00000500000000000000" pitchFamily="2" charset="0"/>
              </a:rPr>
              <a:t>informada em até quarenta e cinco dias do dia subsequente à data do óbito</a:t>
            </a:r>
            <a:r>
              <a:rPr lang="pt-BR" dirty="0">
                <a:latin typeface="Poppins" panose="00000500000000000000" pitchFamily="2" charset="0"/>
                <a:cs typeface="Poppins" panose="00000500000000000000" pitchFamily="2" charset="0"/>
              </a:rPr>
              <a:t>, não se aplica a glosa em dobro de que trata o caput, mas será devida a glosa referente ao óbito na forma do art. 60.</a:t>
            </a:r>
          </a:p>
        </p:txBody>
      </p:sp>
    </p:spTree>
    <p:extLst>
      <p:ext uri="{BB962C8B-B14F-4D97-AF65-F5344CB8AC3E}">
        <p14:creationId xmlns:p14="http://schemas.microsoft.com/office/powerpoint/2010/main" val="6847835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F38CB8F-CB26-5FD7-C51E-F16F92FCF3C4}"/>
              </a:ext>
            </a:extLst>
          </p:cNvPr>
          <p:cNvSpPr txBox="1"/>
          <p:nvPr/>
        </p:nvSpPr>
        <p:spPr>
          <a:xfrm>
            <a:off x="2621280" y="342282"/>
            <a:ext cx="9052560" cy="1077218"/>
          </a:xfrm>
          <a:prstGeom prst="rect">
            <a:avLst/>
          </a:prstGeom>
          <a:noFill/>
        </p:spPr>
        <p:txBody>
          <a:bodyPr wrap="square" rtlCol="0">
            <a:spAutoFit/>
          </a:bodyPr>
          <a:lstStyle/>
          <a:p>
            <a:r>
              <a:rPr lang="pt-BR" sz="3600" b="1" dirty="0">
                <a:solidFill>
                  <a:schemeClr val="accent1">
                    <a:lumMod val="75000"/>
                  </a:schemeClr>
                </a:solidFill>
                <a:latin typeface="Gisha" panose="020B0502040204020203"/>
              </a:rPr>
              <a:t>Utilização dos recursos </a:t>
            </a:r>
            <a:r>
              <a:rPr lang="pt-BR" sz="2800" b="1" dirty="0">
                <a:solidFill>
                  <a:schemeClr val="accent1">
                    <a:lumMod val="75000"/>
                  </a:schemeClr>
                </a:solidFill>
                <a:latin typeface="Gisha" panose="020B0502040204020203"/>
              </a:rPr>
              <a:t>da compensação previdenciária</a:t>
            </a:r>
            <a:endParaRPr lang="pt-BR" sz="2400" b="1" dirty="0">
              <a:solidFill>
                <a:schemeClr val="accent1">
                  <a:lumMod val="75000"/>
                </a:schemeClr>
              </a:solidFill>
              <a:latin typeface="Gisha" panose="020B0502040204020203"/>
            </a:endParaRPr>
          </a:p>
        </p:txBody>
      </p:sp>
      <p:sp>
        <p:nvSpPr>
          <p:cNvPr id="3" name="CaixaDeTexto 2">
            <a:extLst>
              <a:ext uri="{FF2B5EF4-FFF2-40B4-BE49-F238E27FC236}">
                <a16:creationId xmlns:a16="http://schemas.microsoft.com/office/drawing/2014/main" id="{B69F1F25-E43D-7F1B-0ACD-FEC8AB3F0540}"/>
              </a:ext>
            </a:extLst>
          </p:cNvPr>
          <p:cNvSpPr txBox="1"/>
          <p:nvPr/>
        </p:nvSpPr>
        <p:spPr>
          <a:xfrm>
            <a:off x="386040" y="2490281"/>
            <a:ext cx="11419919" cy="1877437"/>
          </a:xfrm>
          <a:prstGeom prst="rect">
            <a:avLst/>
          </a:prstGeom>
          <a:noFill/>
        </p:spPr>
        <p:txBody>
          <a:bodyPr wrap="square" rtlCol="0">
            <a:spAutoFit/>
          </a:bodyPr>
          <a:lstStyle/>
          <a:p>
            <a:pPr algn="just"/>
            <a:r>
              <a:rPr lang="pt-BR" sz="2000" dirty="0">
                <a:latin typeface="Gisha" panose="020B0502040204020203"/>
              </a:rPr>
              <a:t>Art. 15.  Os </a:t>
            </a:r>
            <a:r>
              <a:rPr lang="pt-BR" sz="2900" b="1" dirty="0">
                <a:latin typeface="Gisha" panose="020B0502040204020203"/>
              </a:rPr>
              <a:t>recursos financeiros recebidos pelo RPPS a título de compensação financeira somente poderão ser utilizados no pagamento de benefícios previdenciários do respectivo regime.</a:t>
            </a:r>
          </a:p>
          <a:p>
            <a:pPr algn="just"/>
            <a:endParaRPr lang="pt-BR" sz="2900" b="1" dirty="0">
              <a:latin typeface="Gisha" panose="020B0502040204020203"/>
              <a:cs typeface="Gisha" panose="020B0502040204020203"/>
            </a:endParaRPr>
          </a:p>
        </p:txBody>
      </p:sp>
      <p:sp>
        <p:nvSpPr>
          <p:cNvPr id="8" name="Freeform 3">
            <a:extLst>
              <a:ext uri="{FF2B5EF4-FFF2-40B4-BE49-F238E27FC236}">
                <a16:creationId xmlns:a16="http://schemas.microsoft.com/office/drawing/2014/main" id="{17A9DA24-1558-EE5C-53AF-655D4B0E6ACE}"/>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39234448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9" name="CaixaDeTexto 18">
            <a:extLst>
              <a:ext uri="{FF2B5EF4-FFF2-40B4-BE49-F238E27FC236}">
                <a16:creationId xmlns:a16="http://schemas.microsoft.com/office/drawing/2014/main" id="{B3E7352D-8818-45A6-9E67-A13872551CE3}"/>
              </a:ext>
            </a:extLst>
          </p:cNvPr>
          <p:cNvSpPr txBox="1"/>
          <p:nvPr/>
        </p:nvSpPr>
        <p:spPr>
          <a:xfrm>
            <a:off x="838478" y="1707990"/>
            <a:ext cx="11130002" cy="4323620"/>
          </a:xfrm>
          <a:prstGeom prst="rect">
            <a:avLst/>
          </a:prstGeom>
          <a:noFill/>
        </p:spPr>
        <p:txBody>
          <a:bodyPr wrap="square">
            <a:spAutoFit/>
          </a:bodyPr>
          <a:lstStyle/>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Art. 80. Os requerimentos de compensação financeira,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deferidos ou indeferidos, que estejam sendo pagos ou que foram cessados, poderão ser objeto de revisão </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no sistema Comprev, observados os prazos de decadência e de prescrição.</a:t>
            </a:r>
          </a:p>
          <a:p>
            <a:pPr algn="just">
              <a:lnSpc>
                <a:spcPct val="107000"/>
              </a:lnSpc>
              <a:spcAft>
                <a:spcPts val="750"/>
              </a:spcAft>
            </a:pPr>
            <a:endParaRPr lang="pt-BR" kern="0" dirty="0">
              <a:solidFill>
                <a:srgbClr val="000000"/>
              </a:solidFill>
              <a:latin typeface="Poppins" panose="00000500000000000000" pitchFamily="2" charset="0"/>
              <a:ea typeface="Times New Roman" panose="02020603050405020304" pitchFamily="18" charset="0"/>
              <a:cs typeface="Poppins" panose="00000500000000000000" pitchFamily="2" charset="0"/>
            </a:endParaRP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1º A revisão da compensação financeira poderá ocorrer:</a:t>
            </a: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I -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em caso de revisão do ato concessório </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do benefício, inclusive em caso de anulação ou revogação do ato;</a:t>
            </a: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II -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por solicitação do regime de origem</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III -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de ofício pelo regime instituidor</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a:t>
            </a: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IV -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por decisão final de recurso pelo CRPS</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ou</a:t>
            </a: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V - por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decisão judicial</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a:t>
            </a:r>
          </a:p>
        </p:txBody>
      </p:sp>
      <p:sp>
        <p:nvSpPr>
          <p:cNvPr id="3" name="Freeform 3">
            <a:extLst>
              <a:ext uri="{FF2B5EF4-FFF2-40B4-BE49-F238E27FC236}">
                <a16:creationId xmlns:a16="http://schemas.microsoft.com/office/drawing/2014/main" id="{232D5A9E-8622-2C4A-BA50-28BAB564E83C}"/>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dirty="0"/>
          </a:p>
        </p:txBody>
      </p:sp>
      <p:sp>
        <p:nvSpPr>
          <p:cNvPr id="6" name="CaixaDeTexto 5">
            <a:extLst>
              <a:ext uri="{FF2B5EF4-FFF2-40B4-BE49-F238E27FC236}">
                <a16:creationId xmlns:a16="http://schemas.microsoft.com/office/drawing/2014/main" id="{46C87142-57C8-9117-77FF-178ED096F948}"/>
              </a:ext>
            </a:extLst>
          </p:cNvPr>
          <p:cNvSpPr txBox="1"/>
          <p:nvPr/>
        </p:nvSpPr>
        <p:spPr>
          <a:xfrm>
            <a:off x="2621280" y="342282"/>
            <a:ext cx="9052560" cy="646331"/>
          </a:xfrm>
          <a:prstGeom prst="rect">
            <a:avLst/>
          </a:prstGeom>
          <a:noFill/>
        </p:spPr>
        <p:txBody>
          <a:bodyPr wrap="square" rtlCol="0">
            <a:spAutoFit/>
          </a:bodyPr>
          <a:lstStyle/>
          <a:p>
            <a:r>
              <a:rPr lang="pt-BR" sz="3600" b="1" dirty="0">
                <a:solidFill>
                  <a:schemeClr val="accent1">
                    <a:lumMod val="75000"/>
                  </a:schemeClr>
                </a:solidFill>
                <a:latin typeface="Gisha" panose="020B0502040204020203"/>
              </a:rPr>
              <a:t>Revisão da compensação</a:t>
            </a:r>
            <a:endParaRPr lang="pt-BR" sz="2400" b="1" dirty="0">
              <a:solidFill>
                <a:schemeClr val="accent1">
                  <a:lumMod val="75000"/>
                </a:schemeClr>
              </a:solidFill>
              <a:latin typeface="Gisha" panose="020B0502040204020203"/>
            </a:endParaRPr>
          </a:p>
        </p:txBody>
      </p:sp>
    </p:spTree>
    <p:extLst>
      <p:ext uri="{BB962C8B-B14F-4D97-AF65-F5344CB8AC3E}">
        <p14:creationId xmlns:p14="http://schemas.microsoft.com/office/powerpoint/2010/main" val="22957136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19" name="CaixaDeTexto 18">
            <a:extLst>
              <a:ext uri="{FF2B5EF4-FFF2-40B4-BE49-F238E27FC236}">
                <a16:creationId xmlns:a16="http://schemas.microsoft.com/office/drawing/2014/main" id="{B3E7352D-8818-45A6-9E67-A13872551CE3}"/>
              </a:ext>
            </a:extLst>
          </p:cNvPr>
          <p:cNvSpPr txBox="1"/>
          <p:nvPr/>
        </p:nvSpPr>
        <p:spPr>
          <a:xfrm>
            <a:off x="838478" y="2160372"/>
            <a:ext cx="10515043" cy="2822696"/>
          </a:xfrm>
          <a:prstGeom prst="rect">
            <a:avLst/>
          </a:prstGeom>
          <a:noFill/>
        </p:spPr>
        <p:txBody>
          <a:bodyPr wrap="square">
            <a:spAutoFit/>
          </a:bodyPr>
          <a:lstStyle/>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Art. 86. O direito de anular ou rever os atos de deferimento ou indeferimento da compensação financeira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decairá no prazo de cinco anos, contado da data em que tenham sido praticados</a:t>
            </a: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 exceto se comprovada má-fé, nos termos do disposto no art. 54 da Lei nº 9.784, de 29 de janeiro de 1999.</a:t>
            </a:r>
          </a:p>
          <a:p>
            <a:pPr algn="just">
              <a:lnSpc>
                <a:spcPct val="107000"/>
              </a:lnSpc>
              <a:spcAft>
                <a:spcPts val="750"/>
              </a:spcAft>
            </a:pPr>
            <a:endPar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endParaRPr>
          </a:p>
          <a:p>
            <a:pPr algn="just">
              <a:lnSpc>
                <a:spcPct val="107000"/>
              </a:lnSpc>
              <a:spcAft>
                <a:spcPts val="750"/>
              </a:spcAft>
            </a:pPr>
            <a:r>
              <a:rPr lang="pt-BR" kern="0" dirty="0">
                <a:solidFill>
                  <a:srgbClr val="000000"/>
                </a:solidFill>
                <a:effectLst/>
                <a:latin typeface="Poppins" panose="00000500000000000000" pitchFamily="2" charset="0"/>
                <a:ea typeface="Times New Roman" panose="02020603050405020304" pitchFamily="18" charset="0"/>
                <a:cs typeface="Poppins" panose="00000500000000000000" pitchFamily="2" charset="0"/>
              </a:rPr>
              <a:t>Parágrafo único. O termo inicial do prazo a que se refere o caput </a:t>
            </a:r>
            <a:r>
              <a:rPr lang="pt-BR" sz="2000"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rPr>
              <a:t>começa a contar a partir da implementação das funcionalidades respectivas no sistema Comprev.</a:t>
            </a:r>
            <a:endParaRPr lang="pt-BR" b="1" kern="0" dirty="0">
              <a:solidFill>
                <a:srgbClr val="FF9900"/>
              </a:solidFill>
              <a:effectLst/>
              <a:latin typeface="Poppins" panose="00000500000000000000" pitchFamily="2" charset="0"/>
              <a:ea typeface="Times New Roman" panose="02020603050405020304" pitchFamily="18" charset="0"/>
              <a:cs typeface="Poppins" panose="00000500000000000000" pitchFamily="2" charset="0"/>
            </a:endParaRPr>
          </a:p>
        </p:txBody>
      </p:sp>
      <p:sp>
        <p:nvSpPr>
          <p:cNvPr id="3" name="Freeform 3">
            <a:extLst>
              <a:ext uri="{FF2B5EF4-FFF2-40B4-BE49-F238E27FC236}">
                <a16:creationId xmlns:a16="http://schemas.microsoft.com/office/drawing/2014/main" id="{8E984D01-F25B-0BCA-7CAB-AD5E453D4C79}"/>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
        <p:nvSpPr>
          <p:cNvPr id="6" name="CaixaDeTexto 5">
            <a:extLst>
              <a:ext uri="{FF2B5EF4-FFF2-40B4-BE49-F238E27FC236}">
                <a16:creationId xmlns:a16="http://schemas.microsoft.com/office/drawing/2014/main" id="{B325420E-563E-336D-F315-33E41A262A46}"/>
              </a:ext>
            </a:extLst>
          </p:cNvPr>
          <p:cNvSpPr txBox="1"/>
          <p:nvPr/>
        </p:nvSpPr>
        <p:spPr>
          <a:xfrm>
            <a:off x="2621280" y="342282"/>
            <a:ext cx="9052560" cy="646331"/>
          </a:xfrm>
          <a:prstGeom prst="rect">
            <a:avLst/>
          </a:prstGeom>
          <a:noFill/>
        </p:spPr>
        <p:txBody>
          <a:bodyPr wrap="square" rtlCol="0">
            <a:spAutoFit/>
          </a:bodyPr>
          <a:lstStyle/>
          <a:p>
            <a:r>
              <a:rPr lang="pt-BR" sz="3600" b="1" dirty="0">
                <a:solidFill>
                  <a:schemeClr val="accent1">
                    <a:lumMod val="75000"/>
                  </a:schemeClr>
                </a:solidFill>
                <a:latin typeface="Gisha" panose="020B0502040204020203"/>
              </a:rPr>
              <a:t>Revisão da compensação</a:t>
            </a:r>
            <a:endParaRPr lang="pt-BR" sz="2400" b="1" dirty="0">
              <a:solidFill>
                <a:schemeClr val="accent1">
                  <a:lumMod val="75000"/>
                </a:schemeClr>
              </a:solidFill>
              <a:latin typeface="Gisha" panose="020B0502040204020203"/>
            </a:endParaRPr>
          </a:p>
        </p:txBody>
      </p:sp>
    </p:spTree>
    <p:extLst>
      <p:ext uri="{BB962C8B-B14F-4D97-AF65-F5344CB8AC3E}">
        <p14:creationId xmlns:p14="http://schemas.microsoft.com/office/powerpoint/2010/main" val="4577361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BF38CB8F-CB26-5FD7-C51E-F16F92FCF3C4}"/>
              </a:ext>
            </a:extLst>
          </p:cNvPr>
          <p:cNvSpPr txBox="1"/>
          <p:nvPr/>
        </p:nvSpPr>
        <p:spPr>
          <a:xfrm>
            <a:off x="2418079" y="332951"/>
            <a:ext cx="9499640" cy="1077218"/>
          </a:xfrm>
          <a:prstGeom prst="rect">
            <a:avLst/>
          </a:prstGeom>
          <a:noFill/>
        </p:spPr>
        <p:txBody>
          <a:bodyPr wrap="square" rtlCol="0">
            <a:spAutoFit/>
          </a:bodyPr>
          <a:lstStyle/>
          <a:p>
            <a:r>
              <a:rPr lang="pt-BR" sz="3600" b="1" dirty="0">
                <a:solidFill>
                  <a:schemeClr val="accent6">
                    <a:lumMod val="75000"/>
                  </a:schemeClr>
                </a:solidFill>
                <a:latin typeface="Gisha" panose="020B0502040204020203"/>
              </a:rPr>
              <a:t>Recursos administrativos </a:t>
            </a:r>
            <a:r>
              <a:rPr lang="pt-BR" sz="2800" b="1" dirty="0">
                <a:solidFill>
                  <a:schemeClr val="accent6">
                    <a:lumMod val="75000"/>
                  </a:schemeClr>
                </a:solidFill>
                <a:latin typeface="Gisha" panose="020B0502040204020203"/>
              </a:rPr>
              <a:t>da compensação previdenciária</a:t>
            </a:r>
            <a:endParaRPr lang="pt-BR" sz="2400" b="1" dirty="0">
              <a:solidFill>
                <a:schemeClr val="accent6">
                  <a:lumMod val="75000"/>
                </a:schemeClr>
              </a:solidFill>
              <a:latin typeface="Gisha" panose="020B0502040204020203"/>
            </a:endParaRPr>
          </a:p>
        </p:txBody>
      </p:sp>
      <p:sp>
        <p:nvSpPr>
          <p:cNvPr id="3" name="CaixaDeTexto 2">
            <a:extLst>
              <a:ext uri="{FF2B5EF4-FFF2-40B4-BE49-F238E27FC236}">
                <a16:creationId xmlns:a16="http://schemas.microsoft.com/office/drawing/2014/main" id="{B69F1F25-E43D-7F1B-0ACD-FEC8AB3F0540}"/>
              </a:ext>
            </a:extLst>
          </p:cNvPr>
          <p:cNvSpPr txBox="1"/>
          <p:nvPr/>
        </p:nvSpPr>
        <p:spPr>
          <a:xfrm>
            <a:off x="386040" y="1678308"/>
            <a:ext cx="11419919" cy="2185214"/>
          </a:xfrm>
          <a:prstGeom prst="rect">
            <a:avLst/>
          </a:prstGeom>
          <a:noFill/>
        </p:spPr>
        <p:txBody>
          <a:bodyPr wrap="square" rtlCol="0">
            <a:spAutoFit/>
          </a:bodyPr>
          <a:lstStyle/>
          <a:p>
            <a:pPr algn="just"/>
            <a:endParaRPr lang="pt-BR" sz="2900" b="1" dirty="0">
              <a:latin typeface="Gisha" panose="020B0502040204020203"/>
              <a:cs typeface="Gisha" panose="020B0502040204020203"/>
            </a:endParaRPr>
          </a:p>
          <a:p>
            <a:pPr algn="just"/>
            <a:r>
              <a:rPr lang="pt-BR" sz="2000" dirty="0">
                <a:latin typeface="Gisha" panose="020B0502040204020203"/>
                <a:cs typeface="Gisha" panose="020B0502040204020203"/>
              </a:rPr>
              <a:t>Art. 17.  </a:t>
            </a:r>
            <a:r>
              <a:rPr lang="pt-BR" sz="2900" b="1" dirty="0">
                <a:latin typeface="Gisha" panose="020B0502040204020203"/>
                <a:cs typeface="Gisha" panose="020B0502040204020203"/>
              </a:rPr>
              <a:t>Caberá recurso administrativo </a:t>
            </a:r>
            <a:r>
              <a:rPr lang="pt-BR" sz="2000" dirty="0">
                <a:latin typeface="Gisha" panose="020B0502040204020203"/>
                <a:cs typeface="Gisha" panose="020B0502040204020203"/>
              </a:rPr>
              <a:t>da análise dos requerimentos da compensação financeira entre o RGPS e os RPPS e entre estes regimes e do pagamento dos valores relativos à compensação financeira, </a:t>
            </a:r>
            <a:r>
              <a:rPr lang="pt-BR" sz="2900" b="1" dirty="0">
                <a:latin typeface="Gisha" panose="020B0502040204020203"/>
                <a:cs typeface="Gisha" panose="020B0502040204020203"/>
              </a:rPr>
              <a:t>que será julgado pelo Conselho de Recursos da Previdência Social</a:t>
            </a:r>
            <a:r>
              <a:rPr lang="pt-BR" sz="2000" dirty="0">
                <a:latin typeface="Gisha" panose="020B0502040204020203"/>
                <a:cs typeface="Gisha" panose="020B0502040204020203"/>
              </a:rPr>
              <a:t>, na forma definida em seu regimento interno. </a:t>
            </a:r>
          </a:p>
        </p:txBody>
      </p:sp>
      <p:sp>
        <p:nvSpPr>
          <p:cNvPr id="8" name="Freeform 3">
            <a:extLst>
              <a:ext uri="{FF2B5EF4-FFF2-40B4-BE49-F238E27FC236}">
                <a16:creationId xmlns:a16="http://schemas.microsoft.com/office/drawing/2014/main" id="{498BCAF5-6660-75E6-B071-80443C37BA0C}"/>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Tree>
    <p:extLst>
      <p:ext uri="{BB962C8B-B14F-4D97-AF65-F5344CB8AC3E}">
        <p14:creationId xmlns:p14="http://schemas.microsoft.com/office/powerpoint/2010/main" val="3791893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a:extLst>
              <a:ext uri="{FF2B5EF4-FFF2-40B4-BE49-F238E27FC236}">
                <a16:creationId xmlns:a16="http://schemas.microsoft.com/office/drawing/2014/main" id="{DD216CB6-6570-2ECE-EB15-F35FFB73112B}"/>
              </a:ext>
            </a:extLst>
          </p:cNvPr>
          <p:cNvPicPr>
            <a:picLocks noChangeAspect="1"/>
          </p:cNvPicPr>
          <p:nvPr/>
        </p:nvPicPr>
        <p:blipFill>
          <a:blip r:embed="rId2"/>
          <a:stretch>
            <a:fillRect/>
          </a:stretch>
        </p:blipFill>
        <p:spPr>
          <a:xfrm>
            <a:off x="662472" y="1303425"/>
            <a:ext cx="10105053" cy="4816715"/>
          </a:xfrm>
          <a:prstGeom prst="rect">
            <a:avLst/>
          </a:prstGeom>
        </p:spPr>
      </p:pic>
      <p:sp>
        <p:nvSpPr>
          <p:cNvPr id="3" name="Retângulo 2">
            <a:extLst>
              <a:ext uri="{FF2B5EF4-FFF2-40B4-BE49-F238E27FC236}">
                <a16:creationId xmlns:a16="http://schemas.microsoft.com/office/drawing/2014/main" id="{050B0C3B-4284-2A88-A4A8-24E6488BE14F}"/>
              </a:ext>
            </a:extLst>
          </p:cNvPr>
          <p:cNvSpPr/>
          <p:nvPr/>
        </p:nvSpPr>
        <p:spPr>
          <a:xfrm>
            <a:off x="3176141" y="4189445"/>
            <a:ext cx="1713100" cy="1642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tângulo 3">
            <a:extLst>
              <a:ext uri="{FF2B5EF4-FFF2-40B4-BE49-F238E27FC236}">
                <a16:creationId xmlns:a16="http://schemas.microsoft.com/office/drawing/2014/main" id="{813B54E9-C898-38AC-E491-6E423F57867B}"/>
              </a:ext>
            </a:extLst>
          </p:cNvPr>
          <p:cNvSpPr/>
          <p:nvPr/>
        </p:nvSpPr>
        <p:spPr>
          <a:xfrm>
            <a:off x="5501952" y="4189445"/>
            <a:ext cx="1048138" cy="1642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CaixaDeTexto 4">
            <a:extLst>
              <a:ext uri="{FF2B5EF4-FFF2-40B4-BE49-F238E27FC236}">
                <a16:creationId xmlns:a16="http://schemas.microsoft.com/office/drawing/2014/main" id="{A96EB877-DB2F-91D2-E099-F97A83CC1D4A}"/>
              </a:ext>
            </a:extLst>
          </p:cNvPr>
          <p:cNvSpPr txBox="1"/>
          <p:nvPr/>
        </p:nvSpPr>
        <p:spPr>
          <a:xfrm>
            <a:off x="2743672" y="294544"/>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sp>
        <p:nvSpPr>
          <p:cNvPr id="8" name="Retângulo 7">
            <a:extLst>
              <a:ext uri="{FF2B5EF4-FFF2-40B4-BE49-F238E27FC236}">
                <a16:creationId xmlns:a16="http://schemas.microsoft.com/office/drawing/2014/main" id="{72F5D03A-D14D-EBE6-E09B-2F38BD680BBC}"/>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Freeform 3">
            <a:extLst>
              <a:ext uri="{FF2B5EF4-FFF2-40B4-BE49-F238E27FC236}">
                <a16:creationId xmlns:a16="http://schemas.microsoft.com/office/drawing/2014/main" id="{06928482-D22D-9DD0-B05E-EA5B4419931F}"/>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151870416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3430B-A48E-6546-CBBE-6E8265CADBFB}"/>
            </a:ext>
          </a:extLst>
        </p:cNvPr>
        <p:cNvGrpSpPr/>
        <p:nvPr/>
      </p:nvGrpSpPr>
      <p:grpSpPr>
        <a:xfrm>
          <a:off x="0" y="0"/>
          <a:ext cx="0" cy="0"/>
          <a:chOff x="0" y="0"/>
          <a:chExt cx="0" cy="0"/>
        </a:xfrm>
      </p:grpSpPr>
      <p:sp>
        <p:nvSpPr>
          <p:cNvPr id="8" name="Freeform 3">
            <a:extLst>
              <a:ext uri="{FF2B5EF4-FFF2-40B4-BE49-F238E27FC236}">
                <a16:creationId xmlns:a16="http://schemas.microsoft.com/office/drawing/2014/main" id="{C8014A11-CB36-7E3A-F382-7A4738D8D4EF}"/>
              </a:ext>
            </a:extLst>
          </p:cNvPr>
          <p:cNvSpPr/>
          <p:nvPr/>
        </p:nvSpPr>
        <p:spPr>
          <a:xfrm rot="5400000">
            <a:off x="238757" y="-238757"/>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pic>
        <p:nvPicPr>
          <p:cNvPr id="7" name="Imagem 6" descr="Código QR&#10;&#10;O conteúdo gerado por IA pode estar incorreto.">
            <a:extLst>
              <a:ext uri="{FF2B5EF4-FFF2-40B4-BE49-F238E27FC236}">
                <a16:creationId xmlns:a16="http://schemas.microsoft.com/office/drawing/2014/main" id="{EE75C398-37A6-3D4A-5F9C-CB61AF064970}"/>
              </a:ext>
            </a:extLst>
          </p:cNvPr>
          <p:cNvPicPr>
            <a:picLocks noChangeAspect="1"/>
          </p:cNvPicPr>
          <p:nvPr/>
        </p:nvPicPr>
        <p:blipFill>
          <a:blip r:embed="rId4">
            <a:extLst>
              <a:ext uri="{28A0092B-C50C-407E-A947-70E740481C1C}">
                <a14:useLocalDpi xmlns:a14="http://schemas.microsoft.com/office/drawing/2010/main" val="0"/>
              </a:ext>
            </a:extLst>
          </a:blip>
          <a:srcRect l="1" t="23333" r="1494" b="32917"/>
          <a:stretch/>
        </p:blipFill>
        <p:spPr>
          <a:xfrm>
            <a:off x="4113975" y="773429"/>
            <a:ext cx="5307522" cy="5105401"/>
          </a:xfrm>
          <a:prstGeom prst="rect">
            <a:avLst/>
          </a:prstGeom>
        </p:spPr>
      </p:pic>
    </p:spTree>
    <p:extLst>
      <p:ext uri="{BB962C8B-B14F-4D97-AF65-F5344CB8AC3E}">
        <p14:creationId xmlns:p14="http://schemas.microsoft.com/office/powerpoint/2010/main" val="37100190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1AA447B5-1B79-61FD-4600-AE88216EC67E}"/>
              </a:ext>
            </a:extLst>
          </p:cNvPr>
          <p:cNvSpPr txBox="1"/>
          <p:nvPr/>
        </p:nvSpPr>
        <p:spPr>
          <a:xfrm>
            <a:off x="3755260" y="4007688"/>
            <a:ext cx="5430269" cy="584775"/>
          </a:xfrm>
          <a:prstGeom prst="rect">
            <a:avLst/>
          </a:prstGeom>
          <a:noFill/>
        </p:spPr>
        <p:txBody>
          <a:bodyPr wrap="none" rtlCol="0">
            <a:spAutoFit/>
          </a:bodyPr>
          <a:lstStyle/>
          <a:p>
            <a:r>
              <a:rPr lang="pt-BR" sz="3200" b="1" dirty="0">
                <a:latin typeface="Meiryo" panose="020B0604030504040204" pitchFamily="34" charset="-128"/>
                <a:ea typeface="Meiryo" panose="020B0604030504040204" pitchFamily="34" charset="-128"/>
              </a:rPr>
              <a:t>Leonardo da Silva Motta</a:t>
            </a:r>
          </a:p>
        </p:txBody>
      </p:sp>
      <p:pic>
        <p:nvPicPr>
          <p:cNvPr id="2050" name="Picture 2" descr="Colégio Liberdade">
            <a:extLst>
              <a:ext uri="{FF2B5EF4-FFF2-40B4-BE49-F238E27FC236}">
                <a16:creationId xmlns:a16="http://schemas.microsoft.com/office/drawing/2014/main" id="{40948A33-BA83-1208-BAEA-3EB79EEBB76D}"/>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05225" y="910811"/>
            <a:ext cx="6078628" cy="2638125"/>
          </a:xfrm>
          <a:prstGeom prst="rect">
            <a:avLst/>
          </a:prstGeom>
          <a:noFill/>
          <a:extLst>
            <a:ext uri="{909E8E84-426E-40DD-AFC4-6F175D3DCCD1}">
              <a14:hiddenFill xmlns:a14="http://schemas.microsoft.com/office/drawing/2010/main">
                <a:solidFill>
                  <a:srgbClr val="FFFFFF"/>
                </a:solidFill>
              </a14:hiddenFill>
            </a:ext>
          </a:extLst>
        </p:spPr>
      </p:pic>
      <p:sp>
        <p:nvSpPr>
          <p:cNvPr id="7" name="Retângulo 6">
            <a:extLst>
              <a:ext uri="{FF2B5EF4-FFF2-40B4-BE49-F238E27FC236}">
                <a16:creationId xmlns:a16="http://schemas.microsoft.com/office/drawing/2014/main" id="{0A6A78A9-725F-F684-1340-B8E97E2404E1}"/>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Freeform 2">
            <a:extLst>
              <a:ext uri="{FF2B5EF4-FFF2-40B4-BE49-F238E27FC236}">
                <a16:creationId xmlns:a16="http://schemas.microsoft.com/office/drawing/2014/main" id="{E3F98715-378D-E79D-D5E7-19B4FC942B07}"/>
              </a:ext>
            </a:extLst>
          </p:cNvPr>
          <p:cNvSpPr/>
          <p:nvPr/>
        </p:nvSpPr>
        <p:spPr>
          <a:xfrm flipH="1" flipV="1">
            <a:off x="7514061" y="0"/>
            <a:ext cx="4677939" cy="5710607"/>
          </a:xfrm>
          <a:custGeom>
            <a:avLst/>
            <a:gdLst/>
            <a:ahLst/>
            <a:cxnLst/>
            <a:rect l="l" t="t" r="r" b="b"/>
            <a:pathLst>
              <a:path w="4677939" h="5710607">
                <a:moveTo>
                  <a:pt x="4677940" y="5710608"/>
                </a:moveTo>
                <a:lnTo>
                  <a:pt x="0" y="5710608"/>
                </a:lnTo>
                <a:lnTo>
                  <a:pt x="0" y="0"/>
                </a:lnTo>
                <a:lnTo>
                  <a:pt x="4677940" y="0"/>
                </a:lnTo>
                <a:lnTo>
                  <a:pt x="4677940" y="5710608"/>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1409619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B52F712E-1D14-2F70-EF63-8CD71E05EAF5}"/>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sp>
        <p:nvSpPr>
          <p:cNvPr id="6" name="CaixaDeTexto 5">
            <a:extLst>
              <a:ext uri="{FF2B5EF4-FFF2-40B4-BE49-F238E27FC236}">
                <a16:creationId xmlns:a16="http://schemas.microsoft.com/office/drawing/2014/main" id="{DE1A507D-3CEA-9CBB-DF78-127D570B3BF3}"/>
              </a:ext>
            </a:extLst>
          </p:cNvPr>
          <p:cNvSpPr txBox="1"/>
          <p:nvPr/>
        </p:nvSpPr>
        <p:spPr>
          <a:xfrm>
            <a:off x="3804511" y="95879"/>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pic>
        <p:nvPicPr>
          <p:cNvPr id="8" name="Imagem 7">
            <a:extLst>
              <a:ext uri="{FF2B5EF4-FFF2-40B4-BE49-F238E27FC236}">
                <a16:creationId xmlns:a16="http://schemas.microsoft.com/office/drawing/2014/main" id="{7F97969B-9496-FEF4-DDD6-4FFC0548AD59}"/>
              </a:ext>
            </a:extLst>
          </p:cNvPr>
          <p:cNvPicPr>
            <a:picLocks noChangeAspect="1"/>
          </p:cNvPicPr>
          <p:nvPr/>
        </p:nvPicPr>
        <p:blipFill>
          <a:blip r:embed="rId4"/>
          <a:stretch>
            <a:fillRect/>
          </a:stretch>
        </p:blipFill>
        <p:spPr>
          <a:xfrm>
            <a:off x="447638" y="680654"/>
            <a:ext cx="9069066" cy="5496692"/>
          </a:xfrm>
          <a:prstGeom prst="rect">
            <a:avLst/>
          </a:prstGeom>
        </p:spPr>
      </p:pic>
      <p:pic>
        <p:nvPicPr>
          <p:cNvPr id="10" name="Imagem 9">
            <a:extLst>
              <a:ext uri="{FF2B5EF4-FFF2-40B4-BE49-F238E27FC236}">
                <a16:creationId xmlns:a16="http://schemas.microsoft.com/office/drawing/2014/main" id="{40C9B2AD-ACDC-A1BE-C20A-634903C31E11}"/>
              </a:ext>
            </a:extLst>
          </p:cNvPr>
          <p:cNvPicPr>
            <a:picLocks noChangeAspect="1"/>
          </p:cNvPicPr>
          <p:nvPr/>
        </p:nvPicPr>
        <p:blipFill>
          <a:blip r:embed="rId5"/>
          <a:stretch>
            <a:fillRect/>
          </a:stretch>
        </p:blipFill>
        <p:spPr>
          <a:xfrm>
            <a:off x="3897947" y="4249155"/>
            <a:ext cx="7846415" cy="2543530"/>
          </a:xfrm>
          <a:prstGeom prst="rect">
            <a:avLst/>
          </a:prstGeom>
        </p:spPr>
      </p:pic>
      <p:sp>
        <p:nvSpPr>
          <p:cNvPr id="4" name="Retângulo 3">
            <a:extLst>
              <a:ext uri="{FF2B5EF4-FFF2-40B4-BE49-F238E27FC236}">
                <a16:creationId xmlns:a16="http://schemas.microsoft.com/office/drawing/2014/main" id="{3D3EAC9E-1E27-C13E-8D66-61B8D53572FA}"/>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53368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3">
            <a:extLst>
              <a:ext uri="{FF2B5EF4-FFF2-40B4-BE49-F238E27FC236}">
                <a16:creationId xmlns:a16="http://schemas.microsoft.com/office/drawing/2014/main" id="{09D909A4-1855-962F-E3D6-2FAC23C4F6E7}"/>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pt-BR"/>
          </a:p>
        </p:txBody>
      </p:sp>
      <p:pic>
        <p:nvPicPr>
          <p:cNvPr id="2" name="Imagem 1">
            <a:extLst>
              <a:ext uri="{FF2B5EF4-FFF2-40B4-BE49-F238E27FC236}">
                <a16:creationId xmlns:a16="http://schemas.microsoft.com/office/drawing/2014/main" id="{5802AA28-256B-74B8-9643-B980305F9893}"/>
              </a:ext>
            </a:extLst>
          </p:cNvPr>
          <p:cNvPicPr>
            <a:picLocks noChangeAspect="1"/>
          </p:cNvPicPr>
          <p:nvPr/>
        </p:nvPicPr>
        <p:blipFill>
          <a:blip r:embed="rId4"/>
          <a:stretch>
            <a:fillRect/>
          </a:stretch>
        </p:blipFill>
        <p:spPr>
          <a:xfrm rot="21292765">
            <a:off x="237439" y="769585"/>
            <a:ext cx="8830907" cy="4105848"/>
          </a:xfrm>
          <a:prstGeom prst="rect">
            <a:avLst/>
          </a:prstGeom>
        </p:spPr>
      </p:pic>
      <p:pic>
        <p:nvPicPr>
          <p:cNvPr id="3" name="Imagem 2">
            <a:extLst>
              <a:ext uri="{FF2B5EF4-FFF2-40B4-BE49-F238E27FC236}">
                <a16:creationId xmlns:a16="http://schemas.microsoft.com/office/drawing/2014/main" id="{2220A57B-EDE3-27AC-EEDF-8AB67174BE89}"/>
              </a:ext>
            </a:extLst>
          </p:cNvPr>
          <p:cNvPicPr>
            <a:picLocks noChangeAspect="1"/>
          </p:cNvPicPr>
          <p:nvPr/>
        </p:nvPicPr>
        <p:blipFill>
          <a:blip r:embed="rId5"/>
          <a:stretch>
            <a:fillRect/>
          </a:stretch>
        </p:blipFill>
        <p:spPr>
          <a:xfrm>
            <a:off x="3378802" y="4329083"/>
            <a:ext cx="8364117" cy="1676634"/>
          </a:xfrm>
          <a:prstGeom prst="rect">
            <a:avLst/>
          </a:prstGeom>
        </p:spPr>
      </p:pic>
      <p:sp>
        <p:nvSpPr>
          <p:cNvPr id="4" name="Retângulo 3">
            <a:extLst>
              <a:ext uri="{FF2B5EF4-FFF2-40B4-BE49-F238E27FC236}">
                <a16:creationId xmlns:a16="http://schemas.microsoft.com/office/drawing/2014/main" id="{61C020F6-2795-1908-009A-80FB3B3B07D1}"/>
              </a:ext>
            </a:extLst>
          </p:cNvPr>
          <p:cNvSpPr/>
          <p:nvPr/>
        </p:nvSpPr>
        <p:spPr>
          <a:xfrm rot="21281460">
            <a:off x="7371183" y="2999629"/>
            <a:ext cx="1035698" cy="19594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tângulo 4">
            <a:extLst>
              <a:ext uri="{FF2B5EF4-FFF2-40B4-BE49-F238E27FC236}">
                <a16:creationId xmlns:a16="http://schemas.microsoft.com/office/drawing/2014/main" id="{96BD9F82-64B2-728D-2378-6769E9645528}"/>
              </a:ext>
            </a:extLst>
          </p:cNvPr>
          <p:cNvSpPr/>
          <p:nvPr/>
        </p:nvSpPr>
        <p:spPr>
          <a:xfrm rot="21281460">
            <a:off x="2149356" y="3477573"/>
            <a:ext cx="810973" cy="18996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CaixaDeTexto 5">
            <a:extLst>
              <a:ext uri="{FF2B5EF4-FFF2-40B4-BE49-F238E27FC236}">
                <a16:creationId xmlns:a16="http://schemas.microsoft.com/office/drawing/2014/main" id="{DE1A507D-3CEA-9CBB-DF78-127D570B3BF3}"/>
              </a:ext>
            </a:extLst>
          </p:cNvPr>
          <p:cNvSpPr txBox="1"/>
          <p:nvPr/>
        </p:nvSpPr>
        <p:spPr>
          <a:xfrm>
            <a:off x="2523819" y="172238"/>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sp>
        <p:nvSpPr>
          <p:cNvPr id="9" name="Retângulo 8">
            <a:extLst>
              <a:ext uri="{FF2B5EF4-FFF2-40B4-BE49-F238E27FC236}">
                <a16:creationId xmlns:a16="http://schemas.microsoft.com/office/drawing/2014/main" id="{01B311CA-3DA7-4228-E276-505CD586269D}"/>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180716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a:extLst>
              <a:ext uri="{FF2B5EF4-FFF2-40B4-BE49-F238E27FC236}">
                <a16:creationId xmlns:a16="http://schemas.microsoft.com/office/drawing/2014/main" id="{68961162-5648-2F4B-B940-7EE4A4E1D718}"/>
              </a:ext>
            </a:extLst>
          </p:cNvPr>
          <p:cNvPicPr>
            <a:picLocks noChangeAspect="1"/>
          </p:cNvPicPr>
          <p:nvPr/>
        </p:nvPicPr>
        <p:blipFill>
          <a:blip r:embed="rId2"/>
          <a:stretch>
            <a:fillRect/>
          </a:stretch>
        </p:blipFill>
        <p:spPr>
          <a:xfrm>
            <a:off x="826118" y="1654877"/>
            <a:ext cx="9885424" cy="3949945"/>
          </a:xfrm>
          <a:prstGeom prst="rect">
            <a:avLst/>
          </a:prstGeom>
        </p:spPr>
      </p:pic>
      <p:sp>
        <p:nvSpPr>
          <p:cNvPr id="4" name="CaixaDeTexto 3">
            <a:extLst>
              <a:ext uri="{FF2B5EF4-FFF2-40B4-BE49-F238E27FC236}">
                <a16:creationId xmlns:a16="http://schemas.microsoft.com/office/drawing/2014/main" id="{8CA4622C-FC4F-B61D-CAB8-378B905CA9E0}"/>
              </a:ext>
            </a:extLst>
          </p:cNvPr>
          <p:cNvSpPr txBox="1"/>
          <p:nvPr/>
        </p:nvSpPr>
        <p:spPr>
          <a:xfrm>
            <a:off x="2743672" y="330056"/>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sp>
        <p:nvSpPr>
          <p:cNvPr id="5" name="Retângulo 4">
            <a:extLst>
              <a:ext uri="{FF2B5EF4-FFF2-40B4-BE49-F238E27FC236}">
                <a16:creationId xmlns:a16="http://schemas.microsoft.com/office/drawing/2014/main" id="{C1362125-6915-DCED-3D55-D0812087FEF6}"/>
              </a:ext>
            </a:extLst>
          </p:cNvPr>
          <p:cNvSpPr/>
          <p:nvPr/>
        </p:nvSpPr>
        <p:spPr>
          <a:xfrm>
            <a:off x="2519265" y="3974841"/>
            <a:ext cx="410547" cy="12129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a:extLst>
              <a:ext uri="{FF2B5EF4-FFF2-40B4-BE49-F238E27FC236}">
                <a16:creationId xmlns:a16="http://schemas.microsoft.com/office/drawing/2014/main" id="{4E462041-3E2C-67F0-3FA9-D93E9A4764B9}"/>
              </a:ext>
            </a:extLst>
          </p:cNvPr>
          <p:cNvSpPr/>
          <p:nvPr/>
        </p:nvSpPr>
        <p:spPr>
          <a:xfrm>
            <a:off x="9007151" y="3974841"/>
            <a:ext cx="808653" cy="12129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tângulo 6">
            <a:extLst>
              <a:ext uri="{FF2B5EF4-FFF2-40B4-BE49-F238E27FC236}">
                <a16:creationId xmlns:a16="http://schemas.microsoft.com/office/drawing/2014/main" id="{FE4FEED4-6EC6-A87E-9438-9ED5AD7DC2B4}"/>
              </a:ext>
            </a:extLst>
          </p:cNvPr>
          <p:cNvSpPr/>
          <p:nvPr/>
        </p:nvSpPr>
        <p:spPr>
          <a:xfrm>
            <a:off x="2553478" y="4451091"/>
            <a:ext cx="880187" cy="12129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a:extLst>
              <a:ext uri="{FF2B5EF4-FFF2-40B4-BE49-F238E27FC236}">
                <a16:creationId xmlns:a16="http://schemas.microsoft.com/office/drawing/2014/main" id="{C6C7891B-77ED-C681-FC93-0C2D52E3749B}"/>
              </a:ext>
            </a:extLst>
          </p:cNvPr>
          <p:cNvSpPr/>
          <p:nvPr/>
        </p:nvSpPr>
        <p:spPr>
          <a:xfrm>
            <a:off x="4925965" y="4930063"/>
            <a:ext cx="569765" cy="10846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a:extLst>
              <a:ext uri="{FF2B5EF4-FFF2-40B4-BE49-F238E27FC236}">
                <a16:creationId xmlns:a16="http://schemas.microsoft.com/office/drawing/2014/main" id="{2EC42A3D-3ECC-001C-EAA1-70C73CCE097C}"/>
              </a:ext>
            </a:extLst>
          </p:cNvPr>
          <p:cNvSpPr/>
          <p:nvPr/>
        </p:nvSpPr>
        <p:spPr>
          <a:xfrm>
            <a:off x="6841407" y="3974841"/>
            <a:ext cx="930993" cy="121298"/>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a:extLst>
              <a:ext uri="{FF2B5EF4-FFF2-40B4-BE49-F238E27FC236}">
                <a16:creationId xmlns:a16="http://schemas.microsoft.com/office/drawing/2014/main" id="{25E24FDB-0356-A364-BFD7-BC8EF89CF792}"/>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Freeform 3">
            <a:extLst>
              <a:ext uri="{FF2B5EF4-FFF2-40B4-BE49-F238E27FC236}">
                <a16:creationId xmlns:a16="http://schemas.microsoft.com/office/drawing/2014/main" id="{62165728-5217-34BB-5429-2E5AB6A4EEA7}"/>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pt-BR"/>
          </a:p>
        </p:txBody>
      </p:sp>
    </p:spTree>
    <p:extLst>
      <p:ext uri="{BB962C8B-B14F-4D97-AF65-F5344CB8AC3E}">
        <p14:creationId xmlns:p14="http://schemas.microsoft.com/office/powerpoint/2010/main" val="1846496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7094E2C5-DE4E-C918-6236-4C8AAD4AB766}"/>
              </a:ext>
            </a:extLst>
          </p:cNvPr>
          <p:cNvSpPr txBox="1"/>
          <p:nvPr/>
        </p:nvSpPr>
        <p:spPr>
          <a:xfrm>
            <a:off x="2743672" y="176086"/>
            <a:ext cx="6704656" cy="584775"/>
          </a:xfrm>
          <a:prstGeom prst="rect">
            <a:avLst/>
          </a:prstGeom>
          <a:noFill/>
        </p:spPr>
        <p:txBody>
          <a:bodyPr wrap="none" rtlCol="0">
            <a:spAutoFit/>
          </a:bodyPr>
          <a:lstStyle/>
          <a:p>
            <a:r>
              <a:rPr lang="pt-BR" sz="3200" b="1" dirty="0">
                <a:solidFill>
                  <a:srgbClr val="00B050"/>
                </a:solidFill>
                <a:latin typeface="Gisha" panose="020B0502040204020203"/>
              </a:rPr>
              <a:t>Certidão de contagem recíproca? </a:t>
            </a:r>
          </a:p>
        </p:txBody>
      </p:sp>
      <p:pic>
        <p:nvPicPr>
          <p:cNvPr id="4" name="Imagem 3">
            <a:extLst>
              <a:ext uri="{FF2B5EF4-FFF2-40B4-BE49-F238E27FC236}">
                <a16:creationId xmlns:a16="http://schemas.microsoft.com/office/drawing/2014/main" id="{8265AB8D-B2F1-FE2D-96FD-E4F36F1B0260}"/>
              </a:ext>
            </a:extLst>
          </p:cNvPr>
          <p:cNvPicPr>
            <a:picLocks noChangeAspect="1"/>
          </p:cNvPicPr>
          <p:nvPr/>
        </p:nvPicPr>
        <p:blipFill>
          <a:blip r:embed="rId2"/>
          <a:stretch>
            <a:fillRect/>
          </a:stretch>
        </p:blipFill>
        <p:spPr>
          <a:xfrm>
            <a:off x="1310668" y="695987"/>
            <a:ext cx="8016985" cy="4547817"/>
          </a:xfrm>
          <a:prstGeom prst="rect">
            <a:avLst/>
          </a:prstGeom>
        </p:spPr>
      </p:pic>
      <p:pic>
        <p:nvPicPr>
          <p:cNvPr id="6" name="Imagem 5">
            <a:extLst>
              <a:ext uri="{FF2B5EF4-FFF2-40B4-BE49-F238E27FC236}">
                <a16:creationId xmlns:a16="http://schemas.microsoft.com/office/drawing/2014/main" id="{27BAD645-50A7-35ED-4F2A-EDA74983A79B}"/>
              </a:ext>
            </a:extLst>
          </p:cNvPr>
          <p:cNvPicPr>
            <a:picLocks noChangeAspect="1"/>
          </p:cNvPicPr>
          <p:nvPr/>
        </p:nvPicPr>
        <p:blipFill>
          <a:blip r:embed="rId3"/>
          <a:stretch>
            <a:fillRect/>
          </a:stretch>
        </p:blipFill>
        <p:spPr>
          <a:xfrm>
            <a:off x="4446550" y="5129122"/>
            <a:ext cx="7468642" cy="1552792"/>
          </a:xfrm>
          <a:prstGeom prst="rect">
            <a:avLst/>
          </a:prstGeom>
        </p:spPr>
      </p:pic>
      <p:sp>
        <p:nvSpPr>
          <p:cNvPr id="7" name="Retângulo 6">
            <a:extLst>
              <a:ext uri="{FF2B5EF4-FFF2-40B4-BE49-F238E27FC236}">
                <a16:creationId xmlns:a16="http://schemas.microsoft.com/office/drawing/2014/main" id="{1C3E532B-3757-0C5F-2594-7D9D80121FB5}"/>
              </a:ext>
            </a:extLst>
          </p:cNvPr>
          <p:cNvSpPr/>
          <p:nvPr/>
        </p:nvSpPr>
        <p:spPr>
          <a:xfrm>
            <a:off x="2325391" y="3816973"/>
            <a:ext cx="1686772" cy="129875"/>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tângulo 7">
            <a:extLst>
              <a:ext uri="{FF2B5EF4-FFF2-40B4-BE49-F238E27FC236}">
                <a16:creationId xmlns:a16="http://schemas.microsoft.com/office/drawing/2014/main" id="{23DD7FB6-0CCD-FFB3-8AA3-BF2C1C09EF29}"/>
              </a:ext>
            </a:extLst>
          </p:cNvPr>
          <p:cNvSpPr/>
          <p:nvPr/>
        </p:nvSpPr>
        <p:spPr>
          <a:xfrm rot="21367355">
            <a:off x="7228049" y="4400409"/>
            <a:ext cx="849313" cy="115941"/>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tângulo 8">
            <a:extLst>
              <a:ext uri="{FF2B5EF4-FFF2-40B4-BE49-F238E27FC236}">
                <a16:creationId xmlns:a16="http://schemas.microsoft.com/office/drawing/2014/main" id="{C433FDAA-779F-F837-B79E-B465EF58F4D5}"/>
              </a:ext>
            </a:extLst>
          </p:cNvPr>
          <p:cNvSpPr/>
          <p:nvPr/>
        </p:nvSpPr>
        <p:spPr>
          <a:xfrm rot="21367355">
            <a:off x="7156078" y="4647154"/>
            <a:ext cx="940386" cy="106053"/>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tângulo 9">
            <a:extLst>
              <a:ext uri="{FF2B5EF4-FFF2-40B4-BE49-F238E27FC236}">
                <a16:creationId xmlns:a16="http://schemas.microsoft.com/office/drawing/2014/main" id="{1E5B6F1A-FD78-D132-956C-C04FA7A40AFE}"/>
              </a:ext>
            </a:extLst>
          </p:cNvPr>
          <p:cNvSpPr/>
          <p:nvPr/>
        </p:nvSpPr>
        <p:spPr>
          <a:xfrm>
            <a:off x="11915192" y="1614196"/>
            <a:ext cx="276808" cy="3498980"/>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Freeform 3">
            <a:extLst>
              <a:ext uri="{FF2B5EF4-FFF2-40B4-BE49-F238E27FC236}">
                <a16:creationId xmlns:a16="http://schemas.microsoft.com/office/drawing/2014/main" id="{5D163AC8-4646-053D-BB3C-362701B94190}"/>
              </a:ext>
            </a:extLst>
          </p:cNvPr>
          <p:cNvSpPr/>
          <p:nvPr/>
        </p:nvSpPr>
        <p:spPr>
          <a:xfrm rot="5400000">
            <a:off x="238759" y="-259078"/>
            <a:ext cx="2418084" cy="2895598"/>
          </a:xfrm>
          <a:custGeom>
            <a:avLst/>
            <a:gdLst/>
            <a:ahLst/>
            <a:cxnLst/>
            <a:rect l="l" t="t" r="r" b="b"/>
            <a:pathLst>
              <a:path w="8393709" h="9082462">
                <a:moveTo>
                  <a:pt x="0" y="0"/>
                </a:moveTo>
                <a:lnTo>
                  <a:pt x="8393709" y="0"/>
                </a:lnTo>
                <a:lnTo>
                  <a:pt x="8393709" y="9082462"/>
                </a:lnTo>
                <a:lnTo>
                  <a:pt x="0" y="9082462"/>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pt-BR"/>
          </a:p>
        </p:txBody>
      </p:sp>
    </p:spTree>
    <p:extLst>
      <p:ext uri="{BB962C8B-B14F-4D97-AF65-F5344CB8AC3E}">
        <p14:creationId xmlns:p14="http://schemas.microsoft.com/office/powerpoint/2010/main" val="1850322904"/>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2362</TotalTime>
  <Words>4844</Words>
  <Application>Microsoft Office PowerPoint</Application>
  <PresentationFormat>Widescreen</PresentationFormat>
  <Paragraphs>390</Paragraphs>
  <Slides>51</Slides>
  <Notes>10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51</vt:i4>
      </vt:variant>
    </vt:vector>
  </HeadingPairs>
  <TitlesOfParts>
    <vt:vector size="60" baseType="lpstr">
      <vt:lpstr>Meiryo</vt:lpstr>
      <vt:lpstr>Aptos</vt:lpstr>
      <vt:lpstr>Aptos Display</vt:lpstr>
      <vt:lpstr>Arial</vt:lpstr>
      <vt:lpstr>Calibri</vt:lpstr>
      <vt:lpstr>Gisha</vt:lpstr>
      <vt:lpstr>Poppins</vt:lpstr>
      <vt:lpstr>Wingdings</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Regulamentação da Compensação Previdenciária</vt:lpstr>
      <vt:lpstr>Regulamentação da Compensação Previdenciária</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Leonardo da Silva Motta</dc:creator>
  <cp:lastModifiedBy>Leonardo Motta</cp:lastModifiedBy>
  <cp:revision>6</cp:revision>
  <dcterms:created xsi:type="dcterms:W3CDTF">2024-06-26T13:05:50Z</dcterms:created>
  <dcterms:modified xsi:type="dcterms:W3CDTF">2025-08-05T18:59:58Z</dcterms:modified>
</cp:coreProperties>
</file>